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836" r:id="rId8"/>
    <p:sldId id="1800" r:id="rId9"/>
    <p:sldId id="1919" r:id="rId10"/>
    <p:sldId id="1874" r:id="rId11"/>
    <p:sldId id="1875" r:id="rId12"/>
    <p:sldId id="1924" r:id="rId13"/>
    <p:sldId id="1920" r:id="rId14"/>
    <p:sldId id="1929" r:id="rId15"/>
    <p:sldId id="1885" r:id="rId16"/>
    <p:sldId id="1886" r:id="rId17"/>
    <p:sldId id="1930" r:id="rId18"/>
    <p:sldId id="1887" r:id="rId19"/>
    <p:sldId id="1888" r:id="rId20"/>
    <p:sldId id="1889" r:id="rId21"/>
    <p:sldId id="1890" r:id="rId22"/>
    <p:sldId id="1891" r:id="rId23"/>
    <p:sldId id="1892" r:id="rId24"/>
    <p:sldId id="1927" r:id="rId25"/>
    <p:sldId id="1928" r:id="rId26"/>
    <p:sldId id="1921" r:id="rId27"/>
    <p:sldId id="2097" r:id="rId28"/>
    <p:sldId id="2073" r:id="rId29"/>
    <p:sldId id="2112" r:id="rId30"/>
    <p:sldId id="1907" r:id="rId31"/>
    <p:sldId id="2111" r:id="rId32"/>
    <p:sldId id="2099" r:id="rId33"/>
    <p:sldId id="2100" r:id="rId34"/>
    <p:sldId id="2101" r:id="rId35"/>
    <p:sldId id="1873" r:id="rId36"/>
    <p:sldId id="680"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5" autoAdjust="0"/>
    <p:restoredTop sz="96291" autoAdjust="0"/>
  </p:normalViewPr>
  <p:slideViewPr>
    <p:cSldViewPr showGuides="1">
      <p:cViewPr varScale="1">
        <p:scale>
          <a:sx n="117" d="100"/>
          <a:sy n="117" d="100"/>
        </p:scale>
        <p:origin x="208"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2024/5/26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2256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machine-learning.paperspace.com/wiki/activation-function" TargetMode="External"/><Relationship Id="rId2" Type="http://schemas.openxmlformats.org/officeDocument/2006/relationships/hyperlink" Target="https://www.knime.com/blog/a-friendly-introduction-to-deep-neural-networks" TargetMode="External"/><Relationship Id="rId1" Type="http://schemas.openxmlformats.org/officeDocument/2006/relationships/slideLayout" Target="../slideLayouts/slideLayout4.xml"/><Relationship Id="rId4" Type="http://schemas.openxmlformats.org/officeDocument/2006/relationships/hyperlink" Target="https://developer.nvidia.com/blog/accelerating-ai-training-with-tf32-tensor-cor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F764F9A-1945-6D48-978C-207744EF6DF8}"/>
              </a:ext>
            </a:extLst>
          </p:cNvPr>
          <p:cNvSpPr>
            <a:spLocks noGrp="1"/>
          </p:cNvSpPr>
          <p:nvPr>
            <p:ph type="title"/>
          </p:nvPr>
        </p:nvSpPr>
        <p:spPr/>
        <p:txBody>
          <a:bodyPr/>
          <a:lstStyle/>
          <a:p>
            <a:r>
              <a:rPr lang="zh-CN" altLang="en-US" dirty="0"/>
              <a:t>神经网络可视化</a:t>
            </a:r>
          </a:p>
        </p:txBody>
      </p:sp>
      <p:pic>
        <p:nvPicPr>
          <p:cNvPr id="8" name="图片 7">
            <a:extLst>
              <a:ext uri="{FF2B5EF4-FFF2-40B4-BE49-F238E27FC236}">
                <a16:creationId xmlns:a16="http://schemas.microsoft.com/office/drawing/2014/main" id="{2BA0BCA9-7E6D-D946-B06D-9CF091531E3D}"/>
              </a:ext>
            </a:extLst>
          </p:cNvPr>
          <p:cNvPicPr>
            <a:picLocks noChangeAspect="1"/>
          </p:cNvPicPr>
          <p:nvPr/>
        </p:nvPicPr>
        <p:blipFill>
          <a:blip r:embed="rId2"/>
          <a:stretch>
            <a:fillRect/>
          </a:stretch>
        </p:blipFill>
        <p:spPr>
          <a:xfrm>
            <a:off x="913805" y="2176218"/>
            <a:ext cx="10160000" cy="3175000"/>
          </a:xfrm>
          <a:prstGeom prst="rect">
            <a:avLst/>
          </a:prstGeom>
        </p:spPr>
      </p:pic>
      <p:sp>
        <p:nvSpPr>
          <p:cNvPr id="9" name="矩形 8">
            <a:extLst>
              <a:ext uri="{FF2B5EF4-FFF2-40B4-BE49-F238E27FC236}">
                <a16:creationId xmlns:a16="http://schemas.microsoft.com/office/drawing/2014/main" id="{48587A83-5B25-7049-80FB-8B8094E7A224}"/>
              </a:ext>
            </a:extLst>
          </p:cNvPr>
          <p:cNvSpPr/>
          <p:nvPr/>
        </p:nvSpPr>
        <p:spPr>
          <a:xfrm>
            <a:off x="4065923" y="6258676"/>
            <a:ext cx="5986832" cy="369332"/>
          </a:xfrm>
          <a:prstGeom prst="rect">
            <a:avLst/>
          </a:prstGeom>
        </p:spPr>
        <p:txBody>
          <a:bodyPr wrap="none">
            <a:spAutoFit/>
          </a:bodyPr>
          <a:lstStyle/>
          <a:p>
            <a:r>
              <a:rPr lang="zh-CN" altLang="en-US" dirty="0">
                <a:solidFill>
                  <a:srgbClr val="00FA00"/>
                </a:solidFill>
              </a:rPr>
              <a:t>https://ai.googleblog.com/2017/11/feature-visualization.html</a:t>
            </a:r>
          </a:p>
        </p:txBody>
      </p:sp>
    </p:spTree>
    <p:extLst>
      <p:ext uri="{BB962C8B-B14F-4D97-AF65-F5344CB8AC3E}">
        <p14:creationId xmlns:p14="http://schemas.microsoft.com/office/powerpoint/2010/main" val="148737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3884E08-3485-BD4B-887B-80F264AAB075}"/>
              </a:ext>
            </a:extLst>
          </p:cNvPr>
          <p:cNvSpPr>
            <a:spLocks noGrp="1"/>
          </p:cNvSpPr>
          <p:nvPr>
            <p:ph type="title"/>
          </p:nvPr>
        </p:nvSpPr>
        <p:spPr/>
        <p:txBody>
          <a:bodyPr/>
          <a:lstStyle/>
          <a:p>
            <a:r>
              <a:rPr lang="zh-CN" altLang="en-US" dirty="0"/>
              <a:t>神经网络主要计算：权重求和</a:t>
            </a:r>
          </a:p>
        </p:txBody>
      </p:sp>
      <p:sp>
        <p:nvSpPr>
          <p:cNvPr id="6" name="内容占位符 5">
            <a:extLst>
              <a:ext uri="{FF2B5EF4-FFF2-40B4-BE49-F238E27FC236}">
                <a16:creationId xmlns:a16="http://schemas.microsoft.com/office/drawing/2014/main" id="{4A382FFA-F476-E542-B8C5-B09FF96E96FA}"/>
              </a:ext>
            </a:extLst>
          </p:cNvPr>
          <p:cNvSpPr>
            <a:spLocks noGrp="1"/>
          </p:cNvSpPr>
          <p:nvPr>
            <p:ph sz="half" idx="1"/>
          </p:nvPr>
        </p:nvSpPr>
        <p:spPr>
          <a:xfrm>
            <a:off x="623635" y="1340768"/>
            <a:ext cx="10963473" cy="589190"/>
          </a:xfrm>
        </p:spPr>
        <p:txBody>
          <a:bodyPr/>
          <a:lstStyle/>
          <a:p>
            <a:pPr algn="ctr"/>
            <a:r>
              <a:rPr lang="zh-CN" altLang="en-US" dirty="0">
                <a:latin typeface="Gill Sans MT" panose="020B0502020104020203" pitchFamily="34" charset="0"/>
              </a:rPr>
              <a:t>主要的计算模式：</a:t>
            </a:r>
            <a:r>
              <a:rPr lang="en-US" altLang="zh-CN" b="1" dirty="0">
                <a:latin typeface="Gill Sans MT" panose="020B0502020104020203" pitchFamily="34" charset="0"/>
              </a:rPr>
              <a:t>multiply</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accumulate</a:t>
            </a:r>
            <a:r>
              <a:rPr lang="zh-CN" altLang="en-US" b="1" dirty="0">
                <a:latin typeface="Gill Sans MT" panose="020B0502020104020203" pitchFamily="34" charset="0"/>
              </a:rPr>
              <a:t> </a:t>
            </a:r>
            <a:r>
              <a:rPr lang="en-US" altLang="zh-CN" b="1" dirty="0">
                <a:latin typeface="Gill Sans MT" panose="020B0502020104020203" pitchFamily="34" charset="0"/>
              </a:rPr>
              <a:t>(MAC)</a:t>
            </a:r>
            <a:r>
              <a:rPr lang="zh-CN" altLang="en-US" b="1" dirty="0">
                <a:latin typeface="Gill Sans MT" panose="020B0502020104020203" pitchFamily="34" charset="0"/>
              </a:rPr>
              <a:t> </a:t>
            </a:r>
            <a:r>
              <a:rPr lang="en-US" altLang="zh-CN" dirty="0">
                <a:latin typeface="Gill Sans MT" panose="020B0502020104020203" pitchFamily="34" charset="0"/>
              </a:rPr>
              <a:t>&gt;</a:t>
            </a:r>
            <a:r>
              <a:rPr lang="zh-CN" altLang="en-US" dirty="0">
                <a:latin typeface="Gill Sans MT" panose="020B0502020104020203" pitchFamily="34" charset="0"/>
              </a:rPr>
              <a:t> </a:t>
            </a:r>
            <a:r>
              <a:rPr lang="en-US" altLang="zh-CN" dirty="0">
                <a:latin typeface="Gill Sans MT" panose="020B0502020104020203" pitchFamily="34" charset="0"/>
              </a:rPr>
              <a:t>90%</a:t>
            </a:r>
            <a:r>
              <a:rPr lang="zh-CN" altLang="en-US" dirty="0">
                <a:latin typeface="Gill Sans MT" panose="020B0502020104020203" pitchFamily="34" charset="0"/>
              </a:rPr>
              <a:t> </a:t>
            </a:r>
            <a:r>
              <a:rPr lang="en-US" altLang="zh-CN" dirty="0">
                <a:latin typeface="Gill Sans MT" panose="020B0502020104020203" pitchFamily="34" charset="0"/>
              </a:rPr>
              <a:t>computation</a:t>
            </a:r>
          </a:p>
        </p:txBody>
      </p:sp>
      <p:pic>
        <p:nvPicPr>
          <p:cNvPr id="7" name="图片 6">
            <a:extLst>
              <a:ext uri="{FF2B5EF4-FFF2-40B4-BE49-F238E27FC236}">
                <a16:creationId xmlns:a16="http://schemas.microsoft.com/office/drawing/2014/main" id="{BA422B87-AFDF-8F4A-8AAC-8756659CEE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3765" y="2910167"/>
            <a:ext cx="5627516" cy="3268263"/>
          </a:xfrm>
          <a:prstGeom prst="rect">
            <a:avLst/>
          </a:prstGeom>
        </p:spPr>
      </p:pic>
      <p:pic>
        <p:nvPicPr>
          <p:cNvPr id="8" name="图片 7">
            <a:extLst>
              <a:ext uri="{FF2B5EF4-FFF2-40B4-BE49-F238E27FC236}">
                <a16:creationId xmlns:a16="http://schemas.microsoft.com/office/drawing/2014/main" id="{E38F100B-B7B5-6548-99AB-A0E4606BF524}"/>
              </a:ext>
            </a:extLst>
          </p:cNvPr>
          <p:cNvPicPr>
            <a:picLocks noChangeAspect="1"/>
          </p:cNvPicPr>
          <p:nvPr/>
        </p:nvPicPr>
        <p:blipFill>
          <a:blip r:embed="rId3"/>
          <a:stretch>
            <a:fillRect/>
          </a:stretch>
        </p:blipFill>
        <p:spPr>
          <a:xfrm>
            <a:off x="6831331" y="2853669"/>
            <a:ext cx="5003800" cy="3352800"/>
          </a:xfrm>
          <a:prstGeom prst="rect">
            <a:avLst/>
          </a:prstGeom>
        </p:spPr>
      </p:pic>
      <p:sp>
        <p:nvSpPr>
          <p:cNvPr id="9" name="矩形 8">
            <a:extLst>
              <a:ext uri="{FF2B5EF4-FFF2-40B4-BE49-F238E27FC236}">
                <a16:creationId xmlns:a16="http://schemas.microsoft.com/office/drawing/2014/main" id="{F09F4F14-A944-1648-96DE-4361F4723CDD}"/>
              </a:ext>
            </a:extLst>
          </p:cNvPr>
          <p:cNvSpPr/>
          <p:nvPr/>
        </p:nvSpPr>
        <p:spPr>
          <a:xfrm>
            <a:off x="7866127" y="2205001"/>
            <a:ext cx="2619628" cy="461665"/>
          </a:xfrm>
          <a:prstGeom prst="rect">
            <a:avLst/>
          </a:prstGeom>
        </p:spPr>
        <p:txBody>
          <a:bodyPr wrap="none">
            <a:spAutoFit/>
          </a:bodyPr>
          <a:lstStyle/>
          <a:p>
            <a:r>
              <a:rPr lang="en-US" altLang="zh-CN" sz="2400" dirty="0">
                <a:solidFill>
                  <a:srgbClr val="374154"/>
                </a:solidFill>
                <a:latin typeface="Gill Sans MT" panose="020B0502020104020203" pitchFamily="34" charset="0"/>
              </a:rPr>
              <a:t>Activation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Function</a:t>
            </a:r>
            <a:endParaRPr lang="zh-CN" altLang="en-US" sz="2400" dirty="0">
              <a:solidFill>
                <a:srgbClr val="374154"/>
              </a:solidFill>
              <a:latin typeface="Gill Sans MT" panose="020B0502020104020203" pitchFamily="34" charset="0"/>
            </a:endParaRPr>
          </a:p>
        </p:txBody>
      </p:sp>
      <p:sp>
        <p:nvSpPr>
          <p:cNvPr id="10" name="矩形 9">
            <a:extLst>
              <a:ext uri="{FF2B5EF4-FFF2-40B4-BE49-F238E27FC236}">
                <a16:creationId xmlns:a16="http://schemas.microsoft.com/office/drawing/2014/main" id="{24CFBA64-7E1C-454D-9B61-2FF0688BDD2B}"/>
              </a:ext>
            </a:extLst>
          </p:cNvPr>
          <p:cNvSpPr/>
          <p:nvPr/>
        </p:nvSpPr>
        <p:spPr>
          <a:xfrm>
            <a:off x="553765" y="2205001"/>
            <a:ext cx="852285"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Input</a:t>
            </a:r>
          </a:p>
        </p:txBody>
      </p:sp>
      <p:sp>
        <p:nvSpPr>
          <p:cNvPr id="11" name="矩形 10">
            <a:extLst>
              <a:ext uri="{FF2B5EF4-FFF2-40B4-BE49-F238E27FC236}">
                <a16:creationId xmlns:a16="http://schemas.microsoft.com/office/drawing/2014/main" id="{3D701BBD-7132-4D46-8A38-9581B9ED6381}"/>
              </a:ext>
            </a:extLst>
          </p:cNvPr>
          <p:cNvSpPr/>
          <p:nvPr/>
        </p:nvSpPr>
        <p:spPr>
          <a:xfrm>
            <a:off x="2673867" y="2207284"/>
            <a:ext cx="1087804"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Hidden</a:t>
            </a:r>
          </a:p>
        </p:txBody>
      </p:sp>
      <p:sp>
        <p:nvSpPr>
          <p:cNvPr id="12" name="矩形 11">
            <a:extLst>
              <a:ext uri="{FF2B5EF4-FFF2-40B4-BE49-F238E27FC236}">
                <a16:creationId xmlns:a16="http://schemas.microsoft.com/office/drawing/2014/main" id="{AF1A19DA-AA5B-5041-834E-E8AF370CD071}"/>
              </a:ext>
            </a:extLst>
          </p:cNvPr>
          <p:cNvSpPr/>
          <p:nvPr/>
        </p:nvSpPr>
        <p:spPr>
          <a:xfrm>
            <a:off x="4773910" y="2205001"/>
            <a:ext cx="1277247"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Output</a:t>
            </a:r>
          </a:p>
        </p:txBody>
      </p:sp>
    </p:spTree>
    <p:extLst>
      <p:ext uri="{BB962C8B-B14F-4D97-AF65-F5344CB8AC3E}">
        <p14:creationId xmlns:p14="http://schemas.microsoft.com/office/powerpoint/2010/main" val="300858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CFC1B05-6A12-7341-91AF-3B7564C7677F}"/>
              </a:ext>
            </a:extLst>
          </p:cNvPr>
          <p:cNvPicPr>
            <a:picLocks noChangeAspect="1"/>
          </p:cNvPicPr>
          <p:nvPr/>
        </p:nvPicPr>
        <p:blipFill>
          <a:blip r:embed="rId2"/>
          <a:stretch>
            <a:fillRect/>
          </a:stretch>
        </p:blipFill>
        <p:spPr>
          <a:xfrm>
            <a:off x="6674445" y="1697526"/>
            <a:ext cx="4608512" cy="3462947"/>
          </a:xfrm>
          <a:prstGeom prst="rect">
            <a:avLst/>
          </a:prstGeom>
        </p:spPr>
      </p:pic>
      <p:sp>
        <p:nvSpPr>
          <p:cNvPr id="5" name="标题 4">
            <a:extLst>
              <a:ext uri="{FF2B5EF4-FFF2-40B4-BE49-F238E27FC236}">
                <a16:creationId xmlns:a16="http://schemas.microsoft.com/office/drawing/2014/main" id="{B2FC7938-8ADC-174B-8EA2-261B42308D8D}"/>
              </a:ext>
            </a:extLst>
          </p:cNvPr>
          <p:cNvSpPr>
            <a:spLocks noGrp="1"/>
          </p:cNvSpPr>
          <p:nvPr>
            <p:ph type="title"/>
          </p:nvPr>
        </p:nvSpPr>
        <p:spPr/>
        <p:txBody>
          <a:bodyPr/>
          <a:lstStyle/>
          <a:p>
            <a:r>
              <a:rPr lang="zh-CN" altLang="en-US" dirty="0"/>
              <a:t>主流的网络模型结构 </a:t>
            </a:r>
            <a:r>
              <a:rPr lang="en-US" altLang="zh-CN" dirty="0"/>
              <a:t>(I)</a:t>
            </a:r>
            <a:endParaRPr lang="zh-CN" altLang="en-US" dirty="0"/>
          </a:p>
        </p:txBody>
      </p:sp>
      <p:sp>
        <p:nvSpPr>
          <p:cNvPr id="6" name="内容占位符 5">
            <a:extLst>
              <a:ext uri="{FF2B5EF4-FFF2-40B4-BE49-F238E27FC236}">
                <a16:creationId xmlns:a16="http://schemas.microsoft.com/office/drawing/2014/main" id="{C6C22BD2-6F78-A949-A9DD-2E5EB14464A4}"/>
              </a:ext>
            </a:extLst>
          </p:cNvPr>
          <p:cNvSpPr>
            <a:spLocks noGrp="1"/>
          </p:cNvSpPr>
          <p:nvPr>
            <p:ph sz="half" idx="1"/>
          </p:nvPr>
        </p:nvSpPr>
        <p:spPr>
          <a:xfrm>
            <a:off x="623636" y="1412776"/>
            <a:ext cx="7058922" cy="4608512"/>
          </a:xfrm>
        </p:spPr>
        <p:txBody>
          <a:bodyPr/>
          <a:lstStyle/>
          <a:p>
            <a:r>
              <a:rPr lang="zh-CN" altLang="en-US" sz="2400" b="1" dirty="0">
                <a:latin typeface="Gill Sans MT" panose="020B0502020104020203" pitchFamily="34" charset="0"/>
              </a:rPr>
              <a:t>全连接 </a:t>
            </a:r>
            <a:r>
              <a:rPr lang="en-US" altLang="zh-CN" sz="2400" b="1" dirty="0">
                <a:latin typeface="Gill Sans MT" panose="020B0502020104020203" pitchFamily="34" charset="0"/>
              </a:rPr>
              <a:t>Fully</a:t>
            </a:r>
            <a:r>
              <a:rPr lang="zh-CN" altLang="en-US" sz="2400" b="1" dirty="0">
                <a:latin typeface="Gill Sans MT" panose="020B0502020104020203" pitchFamily="34" charset="0"/>
              </a:rPr>
              <a:t> </a:t>
            </a:r>
            <a:r>
              <a:rPr lang="en-US" altLang="zh-CN" sz="2400" b="1" dirty="0">
                <a:latin typeface="Gill Sans MT" panose="020B0502020104020203" pitchFamily="34" charset="0"/>
              </a:rPr>
              <a:t>Connected</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fully</a:t>
            </a:r>
            <a:r>
              <a:rPr lang="zh-CN" altLang="en-US" sz="2000" dirty="0">
                <a:latin typeface="Gill Sans MT" panose="020B0502020104020203" pitchFamily="34" charset="0"/>
              </a:rPr>
              <a:t> </a:t>
            </a:r>
            <a:r>
              <a:rPr lang="en-US" altLang="zh-CN" sz="2000" dirty="0">
                <a:latin typeface="Gill Sans MT" panose="020B0502020104020203" pitchFamily="34" charset="0"/>
              </a:rPr>
              <a:t>connected</a:t>
            </a:r>
          </a:p>
          <a:p>
            <a:pPr lvl="1"/>
            <a:r>
              <a:rPr lang="en-US" altLang="zh-CN" sz="2000" dirty="0">
                <a:latin typeface="Gill Sans MT" panose="020B0502020104020203" pitchFamily="34" charset="0"/>
              </a:rPr>
              <a:t>Multilayer</a:t>
            </a:r>
            <a:r>
              <a:rPr lang="zh-CN" altLang="en-US" sz="2000" dirty="0">
                <a:latin typeface="Gill Sans MT" panose="020B0502020104020203" pitchFamily="34" charset="0"/>
              </a:rPr>
              <a:t> </a:t>
            </a:r>
            <a:r>
              <a:rPr lang="en-US" altLang="zh-CN" sz="2000" dirty="0">
                <a:latin typeface="Gill Sans MT" panose="020B0502020104020203" pitchFamily="34" charset="0"/>
              </a:rPr>
              <a:t>Perceptron(MLP)</a:t>
            </a:r>
          </a:p>
          <a:p>
            <a:r>
              <a:rPr lang="zh-CN" altLang="en-US" sz="2400" b="1" dirty="0">
                <a:latin typeface="Gill Sans MT" panose="020B0502020104020203" pitchFamily="34" charset="0"/>
              </a:rPr>
              <a:t>卷积层 </a:t>
            </a:r>
            <a:r>
              <a:rPr lang="en-US" altLang="zh-CN" sz="2400" b="1" dirty="0">
                <a:latin typeface="Gill Sans MT" panose="020B0502020104020203" pitchFamily="34" charset="0"/>
              </a:rPr>
              <a:t>Convolutional</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sparsely-connected,</a:t>
            </a:r>
            <a:r>
              <a:rPr lang="zh-CN" altLang="en-US" sz="2000" dirty="0">
                <a:latin typeface="Gill Sans MT" panose="020B0502020104020203" pitchFamily="34" charset="0"/>
              </a:rPr>
              <a:t> </a:t>
            </a:r>
            <a:r>
              <a:rPr lang="en-US" altLang="zh-CN" sz="2000" dirty="0">
                <a:latin typeface="Gill Sans MT" panose="020B0502020104020203" pitchFamily="34" charset="0"/>
              </a:rPr>
              <a:t>weight</a:t>
            </a:r>
            <a:r>
              <a:rPr lang="zh-CN" altLang="en-US" sz="2000" dirty="0">
                <a:latin typeface="Gill Sans MT" panose="020B0502020104020203" pitchFamily="34" charset="0"/>
              </a:rPr>
              <a:t> </a:t>
            </a:r>
            <a:r>
              <a:rPr lang="en-US" altLang="zh-CN" sz="2000" dirty="0">
                <a:latin typeface="Gill Sans MT" panose="020B0502020104020203" pitchFamily="34" charset="0"/>
              </a:rPr>
              <a:t>shading</a:t>
            </a:r>
          </a:p>
          <a:p>
            <a:pPr lvl="1"/>
            <a:r>
              <a:rPr lang="en-US" altLang="zh-CN" sz="2000" dirty="0">
                <a:latin typeface="Gill Sans MT" panose="020B0502020104020203" pitchFamily="34" charset="0"/>
              </a:rPr>
              <a:t>Convolutional</a:t>
            </a:r>
            <a:r>
              <a:rPr lang="zh-CN" altLang="en-US" sz="2000" dirty="0">
                <a:latin typeface="Gill Sans MT" panose="020B0502020104020203" pitchFamily="34" charset="0"/>
              </a:rPr>
              <a:t> </a:t>
            </a:r>
            <a:r>
              <a:rPr lang="en-US" altLang="zh-CN" sz="2000" dirty="0">
                <a:latin typeface="Gill Sans MT" panose="020B0502020104020203" pitchFamily="34" charset="0"/>
              </a:rPr>
              <a:t>Neural</a:t>
            </a:r>
            <a:r>
              <a:rPr lang="zh-CN" altLang="en-US" sz="2000" dirty="0">
                <a:latin typeface="Gill Sans MT" panose="020B0502020104020203" pitchFamily="34" charset="0"/>
              </a:rPr>
              <a:t> </a:t>
            </a:r>
            <a:r>
              <a:rPr lang="en-US" altLang="zh-CN" sz="2000" dirty="0">
                <a:latin typeface="Gill Sans MT" panose="020B0502020104020203" pitchFamily="34" charset="0"/>
              </a:rPr>
              <a:t>Network(CNN)</a:t>
            </a:r>
          </a:p>
          <a:p>
            <a:pPr lvl="1"/>
            <a:r>
              <a:rPr lang="en-US" altLang="zh-CN" sz="2000" dirty="0">
                <a:latin typeface="Gill Sans MT" panose="020B0502020104020203" pitchFamily="34" charset="0"/>
              </a:rPr>
              <a:t>Typically</a:t>
            </a:r>
            <a:r>
              <a:rPr lang="zh-CN" altLang="en-US" sz="2000" dirty="0">
                <a:latin typeface="Gill Sans MT" panose="020B0502020104020203" pitchFamily="34" charset="0"/>
              </a:rPr>
              <a:t> </a:t>
            </a:r>
            <a:r>
              <a:rPr lang="en-US" altLang="zh-CN" sz="2000" dirty="0">
                <a:latin typeface="Gill Sans MT" panose="020B0502020104020203" pitchFamily="34" charset="0"/>
              </a:rPr>
              <a:t>used</a:t>
            </a:r>
            <a:r>
              <a:rPr lang="zh-CN" altLang="en-US" sz="2000" dirty="0">
                <a:latin typeface="Gill Sans MT" panose="020B0502020104020203" pitchFamily="34" charset="0"/>
              </a:rPr>
              <a:t> </a:t>
            </a:r>
            <a:r>
              <a:rPr lang="en-US" altLang="zh-CN" sz="2000" dirty="0">
                <a:latin typeface="Gill Sans MT" panose="020B0502020104020203" pitchFamily="34" charset="0"/>
              </a:rPr>
              <a:t>for</a:t>
            </a:r>
            <a:r>
              <a:rPr lang="zh-CN" altLang="en-US" sz="2000" dirty="0">
                <a:latin typeface="Gill Sans MT" panose="020B0502020104020203" pitchFamily="34" charset="0"/>
              </a:rPr>
              <a:t> </a:t>
            </a:r>
            <a:r>
              <a:rPr lang="en-US" altLang="zh-CN" sz="2000" dirty="0">
                <a:latin typeface="Gill Sans MT" panose="020B0502020104020203" pitchFamily="34" charset="0"/>
              </a:rPr>
              <a:t>images</a:t>
            </a:r>
          </a:p>
        </p:txBody>
      </p:sp>
    </p:spTree>
    <p:extLst>
      <p:ext uri="{BB962C8B-B14F-4D97-AF65-F5344CB8AC3E}">
        <p14:creationId xmlns:p14="http://schemas.microsoft.com/office/powerpoint/2010/main" val="13119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FC7938-8ADC-174B-8EA2-261B42308D8D}"/>
              </a:ext>
            </a:extLst>
          </p:cNvPr>
          <p:cNvSpPr>
            <a:spLocks noGrp="1"/>
          </p:cNvSpPr>
          <p:nvPr>
            <p:ph type="title"/>
          </p:nvPr>
        </p:nvSpPr>
        <p:spPr/>
        <p:txBody>
          <a:bodyPr/>
          <a:lstStyle/>
          <a:p>
            <a:r>
              <a:rPr lang="zh-CN" altLang="en-US" dirty="0"/>
              <a:t>主流的网络模型结构 </a:t>
            </a:r>
            <a:r>
              <a:rPr lang="en-US" altLang="zh-CN" dirty="0"/>
              <a:t>(II)</a:t>
            </a:r>
            <a:endParaRPr lang="zh-CN" altLang="en-US" dirty="0"/>
          </a:p>
        </p:txBody>
      </p:sp>
      <p:sp>
        <p:nvSpPr>
          <p:cNvPr id="6" name="内容占位符 5">
            <a:extLst>
              <a:ext uri="{FF2B5EF4-FFF2-40B4-BE49-F238E27FC236}">
                <a16:creationId xmlns:a16="http://schemas.microsoft.com/office/drawing/2014/main" id="{C6C22BD2-6F78-A949-A9DD-2E5EB14464A4}"/>
              </a:ext>
            </a:extLst>
          </p:cNvPr>
          <p:cNvSpPr>
            <a:spLocks noGrp="1"/>
          </p:cNvSpPr>
          <p:nvPr>
            <p:ph sz="half" idx="1"/>
          </p:nvPr>
        </p:nvSpPr>
        <p:spPr/>
        <p:txBody>
          <a:bodyPr/>
          <a:lstStyle/>
          <a:p>
            <a:r>
              <a:rPr lang="zh-CN" altLang="en-US" sz="2400" b="1" dirty="0">
                <a:latin typeface="Gill Sans MT" panose="020B0502020104020203" pitchFamily="34" charset="0"/>
              </a:rPr>
              <a:t>循环网络 </a:t>
            </a:r>
            <a:r>
              <a:rPr lang="en-US" altLang="zh-CN" sz="2400" b="1" dirty="0">
                <a:latin typeface="Gill Sans MT" panose="020B0502020104020203" pitchFamily="34" charset="0"/>
              </a:rPr>
              <a:t>Recurrent</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Feedback</a:t>
            </a:r>
          </a:p>
          <a:p>
            <a:pPr lvl="1"/>
            <a:r>
              <a:rPr lang="en-US" altLang="zh-CN" sz="2000" dirty="0">
                <a:latin typeface="Gill Sans MT" panose="020B0502020104020203" pitchFamily="34" charset="0"/>
              </a:rPr>
              <a:t>Recurrent</a:t>
            </a:r>
            <a:r>
              <a:rPr lang="zh-CN" altLang="en-US" sz="2000" dirty="0">
                <a:latin typeface="Gill Sans MT" panose="020B0502020104020203" pitchFamily="34" charset="0"/>
              </a:rPr>
              <a:t> </a:t>
            </a:r>
            <a:r>
              <a:rPr lang="en-US" altLang="zh-CN" sz="2000" dirty="0">
                <a:latin typeface="Gill Sans MT" panose="020B0502020104020203" pitchFamily="34" charset="0"/>
              </a:rPr>
              <a:t>Neural</a:t>
            </a:r>
            <a:r>
              <a:rPr lang="zh-CN" altLang="en-US" sz="2000" dirty="0">
                <a:latin typeface="Gill Sans MT" panose="020B0502020104020203" pitchFamily="34" charset="0"/>
              </a:rPr>
              <a:t> </a:t>
            </a:r>
            <a:r>
              <a:rPr lang="en-US" altLang="zh-CN" sz="2000" dirty="0">
                <a:latin typeface="Gill Sans MT" panose="020B0502020104020203" pitchFamily="34" charset="0"/>
              </a:rPr>
              <a:t>Network(RNN/LSTM)</a:t>
            </a:r>
          </a:p>
          <a:p>
            <a:pPr lvl="1"/>
            <a:r>
              <a:rPr lang="en-US" altLang="zh-CN" sz="2000" dirty="0">
                <a:latin typeface="Gill Sans MT" panose="020B0502020104020203" pitchFamily="34" charset="0"/>
              </a:rPr>
              <a:t>Typically</a:t>
            </a:r>
            <a:r>
              <a:rPr lang="zh-CN" altLang="en-US" sz="2000" dirty="0">
                <a:latin typeface="Gill Sans MT" panose="020B0502020104020203" pitchFamily="34" charset="0"/>
              </a:rPr>
              <a:t> </a:t>
            </a:r>
            <a:r>
              <a:rPr lang="en-US" altLang="zh-CN" sz="2000" dirty="0">
                <a:latin typeface="Gill Sans MT" panose="020B0502020104020203" pitchFamily="34" charset="0"/>
              </a:rPr>
              <a:t>used</a:t>
            </a:r>
            <a:r>
              <a:rPr lang="zh-CN" altLang="en-US" sz="2000" dirty="0">
                <a:latin typeface="Gill Sans MT" panose="020B0502020104020203" pitchFamily="34" charset="0"/>
              </a:rPr>
              <a:t> </a:t>
            </a:r>
            <a:r>
              <a:rPr lang="en-US" altLang="zh-CN" sz="2000" dirty="0">
                <a:latin typeface="Gill Sans MT" panose="020B0502020104020203" pitchFamily="34" charset="0"/>
              </a:rPr>
              <a:t>for</a:t>
            </a:r>
            <a:r>
              <a:rPr lang="zh-CN" altLang="en-US" sz="2000" dirty="0">
                <a:latin typeface="Gill Sans MT" panose="020B0502020104020203" pitchFamily="34" charset="0"/>
              </a:rPr>
              <a:t> </a:t>
            </a:r>
            <a:r>
              <a:rPr lang="en-US" altLang="zh-CN" sz="2000" dirty="0">
                <a:latin typeface="Gill Sans MT" panose="020B0502020104020203" pitchFamily="34" charset="0"/>
              </a:rPr>
              <a:t>sequential</a:t>
            </a:r>
            <a:r>
              <a:rPr lang="zh-CN" altLang="en-US" sz="2000" dirty="0">
                <a:latin typeface="Gill Sans MT" panose="020B0502020104020203" pitchFamily="34" charset="0"/>
              </a:rPr>
              <a:t> </a:t>
            </a:r>
            <a:r>
              <a:rPr lang="en-US" altLang="zh-CN" sz="2000" dirty="0">
                <a:latin typeface="Gill Sans MT" panose="020B0502020104020203" pitchFamily="34" charset="0"/>
              </a:rPr>
              <a:t>data(e.g.,</a:t>
            </a:r>
            <a:r>
              <a:rPr lang="zh-CN" altLang="en-US" sz="2000" dirty="0">
                <a:latin typeface="Gill Sans MT" panose="020B0502020104020203" pitchFamily="34" charset="0"/>
              </a:rPr>
              <a:t> </a:t>
            </a:r>
            <a:r>
              <a:rPr lang="en-US" altLang="zh-CN" sz="2000" dirty="0">
                <a:latin typeface="Gill Sans MT" panose="020B0502020104020203" pitchFamily="34" charset="0"/>
              </a:rPr>
              <a:t>speech,</a:t>
            </a:r>
            <a:r>
              <a:rPr lang="zh-CN" altLang="en-US" sz="2000" dirty="0">
                <a:latin typeface="Gill Sans MT" panose="020B0502020104020203" pitchFamily="34" charset="0"/>
              </a:rPr>
              <a:t> </a:t>
            </a:r>
            <a:r>
              <a:rPr lang="en-US" altLang="zh-CN" sz="2000" dirty="0">
                <a:latin typeface="Gill Sans MT" panose="020B0502020104020203" pitchFamily="34" charset="0"/>
              </a:rPr>
              <a:t>language)</a:t>
            </a:r>
          </a:p>
          <a:p>
            <a:r>
              <a:rPr lang="zh-CN" altLang="en-US" sz="2400" b="1" dirty="0">
                <a:latin typeface="Gill Sans MT" panose="020B0502020104020203" pitchFamily="34" charset="0"/>
              </a:rPr>
              <a:t>注意力机制 </a:t>
            </a:r>
            <a:r>
              <a:rPr lang="en-US" altLang="zh-CN" sz="2400" b="1" dirty="0">
                <a:latin typeface="Gill Sans MT" panose="020B0502020104020203" pitchFamily="34" charset="0"/>
              </a:rPr>
              <a:t>Attention</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Attention(matrix</a:t>
            </a:r>
            <a:r>
              <a:rPr lang="zh-CN" altLang="en-US" sz="2000" dirty="0">
                <a:latin typeface="Gill Sans MT" panose="020B0502020104020203" pitchFamily="34" charset="0"/>
              </a:rPr>
              <a:t> </a:t>
            </a:r>
            <a:r>
              <a:rPr lang="en-US" altLang="zh-CN" sz="2000" dirty="0">
                <a:latin typeface="Gill Sans MT" panose="020B0502020104020203" pitchFamily="34" charset="0"/>
              </a:rPr>
              <a:t>multiply)</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fully</a:t>
            </a:r>
            <a:r>
              <a:rPr lang="zh-CN" altLang="en-US" sz="2000" dirty="0">
                <a:latin typeface="Gill Sans MT" panose="020B0502020104020203" pitchFamily="34" charset="0"/>
              </a:rPr>
              <a:t> </a:t>
            </a:r>
            <a:r>
              <a:rPr lang="en-US" altLang="zh-CN" sz="2000" dirty="0">
                <a:latin typeface="Gill Sans MT" panose="020B0502020104020203" pitchFamily="34" charset="0"/>
              </a:rPr>
              <a:t>connected</a:t>
            </a:r>
          </a:p>
          <a:p>
            <a:pPr lvl="1"/>
            <a:r>
              <a:rPr lang="en-US" altLang="zh-CN" sz="2000" dirty="0">
                <a:latin typeface="Gill Sans MT" panose="020B0502020104020203" pitchFamily="34" charset="0"/>
              </a:rPr>
              <a:t>Foundation</a:t>
            </a:r>
            <a:r>
              <a:rPr lang="zh-CN" altLang="en-US" sz="2000" dirty="0">
                <a:latin typeface="Gill Sans MT" panose="020B0502020104020203" pitchFamily="34" charset="0"/>
              </a:rPr>
              <a:t> </a:t>
            </a:r>
            <a:r>
              <a:rPr lang="en-US" altLang="zh-CN" sz="2000" dirty="0">
                <a:latin typeface="Gill Sans MT" panose="020B0502020104020203" pitchFamily="34" charset="0"/>
              </a:rPr>
              <a:t>Models</a:t>
            </a:r>
          </a:p>
          <a:p>
            <a:pPr lvl="1"/>
            <a:r>
              <a:rPr lang="en-US" altLang="zh-CN" sz="2000" dirty="0">
                <a:latin typeface="Gill Sans MT" panose="020B0502020104020203" pitchFamily="34" charset="0"/>
              </a:rPr>
              <a:t>Transformer</a:t>
            </a:r>
          </a:p>
        </p:txBody>
      </p:sp>
      <p:pic>
        <p:nvPicPr>
          <p:cNvPr id="7" name="图片 6">
            <a:extLst>
              <a:ext uri="{FF2B5EF4-FFF2-40B4-BE49-F238E27FC236}">
                <a16:creationId xmlns:a16="http://schemas.microsoft.com/office/drawing/2014/main" id="{7206E1E8-46F0-0F47-857E-0FB8AC26DF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2597" y="1303808"/>
            <a:ext cx="3039423" cy="4608512"/>
          </a:xfrm>
          <a:prstGeom prst="rect">
            <a:avLst/>
          </a:prstGeom>
        </p:spPr>
      </p:pic>
    </p:spTree>
    <p:extLst>
      <p:ext uri="{BB962C8B-B14F-4D97-AF65-F5344CB8AC3E}">
        <p14:creationId xmlns:p14="http://schemas.microsoft.com/office/powerpoint/2010/main" val="30301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62EBACC-B117-2241-B4B8-3682E2385CDF}"/>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lang="zh-CN" altLang="en-US" dirty="0"/>
          </a:p>
        </p:txBody>
      </p:sp>
      <p:sp>
        <p:nvSpPr>
          <p:cNvPr id="7" name="内容占位符 6">
            <a:extLst>
              <a:ext uri="{FF2B5EF4-FFF2-40B4-BE49-F238E27FC236}">
                <a16:creationId xmlns:a16="http://schemas.microsoft.com/office/drawing/2014/main" id="{1284D63D-D8CB-DC4F-89CC-2A46075B8919}"/>
              </a:ext>
            </a:extLst>
          </p:cNvPr>
          <p:cNvSpPr>
            <a:spLocks noGrp="1"/>
          </p:cNvSpPr>
          <p:nvPr>
            <p:ph sz="half" idx="1"/>
          </p:nvPr>
        </p:nvSpPr>
        <p:spPr/>
        <p:txBody>
          <a:bodyPr/>
          <a:lstStyle/>
          <a:p>
            <a:pPr algn="ctr"/>
            <a:r>
              <a:rPr lang="en-US" altLang="zh-CN" dirty="0">
                <a:latin typeface="Gill Sans MT" panose="020B0502020104020203" pitchFamily="34" charset="0"/>
              </a:rPr>
              <a:t>Key</a:t>
            </a:r>
            <a:r>
              <a:rPr lang="zh-CN" altLang="en-US" dirty="0">
                <a:latin typeface="Gill Sans MT" panose="020B0502020104020203" pitchFamily="34" charset="0"/>
              </a:rPr>
              <a:t> </a:t>
            </a:r>
            <a:r>
              <a:rPr lang="en-US" altLang="zh-CN" dirty="0">
                <a:latin typeface="Gill Sans MT" panose="020B0502020104020203" pitchFamily="34" charset="0"/>
              </a:rPr>
              <a:t>Operations</a:t>
            </a:r>
            <a:r>
              <a:rPr lang="zh-CN" altLang="en-US" dirty="0">
                <a:latin typeface="Gill Sans MT" panose="020B0502020104020203" pitchFamily="34" charset="0"/>
              </a:rPr>
              <a:t> </a:t>
            </a:r>
            <a:r>
              <a:rPr lang="en-US" altLang="zh-CN" dirty="0">
                <a:latin typeface="Gill Sans MT" panose="020B0502020104020203" pitchFamily="34" charset="0"/>
              </a:rPr>
              <a:t>is</a:t>
            </a:r>
            <a:r>
              <a:rPr lang="zh-CN" altLang="en-US" dirty="0">
                <a:latin typeface="Gill Sans MT" panose="020B0502020104020203" pitchFamily="34" charset="0"/>
              </a:rPr>
              <a:t> </a:t>
            </a:r>
            <a:r>
              <a:rPr lang="en-US" altLang="zh-CN" b="1" dirty="0">
                <a:latin typeface="Gill Sans MT" panose="020B0502020104020203" pitchFamily="34" charset="0"/>
              </a:rPr>
              <a:t>multiply</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accumulate</a:t>
            </a:r>
            <a:r>
              <a:rPr lang="zh-CN" altLang="en-US" b="1" dirty="0">
                <a:latin typeface="Gill Sans MT" panose="020B0502020104020203" pitchFamily="34" charset="0"/>
              </a:rPr>
              <a:t> </a:t>
            </a:r>
            <a:r>
              <a:rPr lang="en-US" altLang="zh-CN" b="1" dirty="0">
                <a:latin typeface="Gill Sans MT" panose="020B0502020104020203" pitchFamily="34" charset="0"/>
              </a:rPr>
              <a:t>(MAC)</a:t>
            </a:r>
            <a:r>
              <a:rPr lang="zh-CN" altLang="en-US" b="1" dirty="0">
                <a:latin typeface="Gill Sans MT" panose="020B0502020104020203" pitchFamily="34" charset="0"/>
              </a:rPr>
              <a:t> </a:t>
            </a:r>
            <a:r>
              <a:rPr lang="en-US" altLang="zh-CN" dirty="0">
                <a:latin typeface="Gill Sans MT" panose="020B0502020104020203" pitchFamily="34" charset="0"/>
              </a:rPr>
              <a:t>&gt;</a:t>
            </a:r>
            <a:r>
              <a:rPr lang="zh-CN" altLang="en-US" dirty="0">
                <a:latin typeface="Gill Sans MT" panose="020B0502020104020203" pitchFamily="34" charset="0"/>
              </a:rPr>
              <a:t> </a:t>
            </a:r>
            <a:r>
              <a:rPr lang="en-US" altLang="zh-CN" dirty="0">
                <a:latin typeface="Gill Sans MT" panose="020B0502020104020203" pitchFamily="34" charset="0"/>
              </a:rPr>
              <a:t>90%</a:t>
            </a:r>
            <a:r>
              <a:rPr lang="zh-CN" altLang="en-US" dirty="0">
                <a:latin typeface="Gill Sans MT" panose="020B0502020104020203" pitchFamily="34" charset="0"/>
              </a:rPr>
              <a:t> </a:t>
            </a:r>
            <a:r>
              <a:rPr lang="en-US" altLang="zh-CN" dirty="0">
                <a:latin typeface="Gill Sans MT" panose="020B0502020104020203" pitchFamily="34" charset="0"/>
              </a:rPr>
              <a:t>computation</a:t>
            </a:r>
          </a:p>
        </p:txBody>
      </p:sp>
      <p:pic>
        <p:nvPicPr>
          <p:cNvPr id="13" name="图片 12">
            <a:extLst>
              <a:ext uri="{FF2B5EF4-FFF2-40B4-BE49-F238E27FC236}">
                <a16:creationId xmlns:a16="http://schemas.microsoft.com/office/drawing/2014/main" id="{8CDDD9DE-76C4-8442-A2C5-740ED0B659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7196" y="2384524"/>
            <a:ext cx="11317730" cy="3636764"/>
          </a:xfrm>
          <a:prstGeom prst="rect">
            <a:avLst/>
          </a:prstGeom>
        </p:spPr>
      </p:pic>
    </p:spTree>
    <p:extLst>
      <p:ext uri="{BB962C8B-B14F-4D97-AF65-F5344CB8AC3E}">
        <p14:creationId xmlns:p14="http://schemas.microsoft.com/office/powerpoint/2010/main" val="351699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3210-6F35-A647-9C2C-4D0536642666}"/>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kumimoji="1" lang="zh-CN" altLang="en-US" dirty="0"/>
          </a:p>
        </p:txBody>
      </p:sp>
      <p:pic>
        <p:nvPicPr>
          <p:cNvPr id="8" name="图片 7">
            <a:extLst>
              <a:ext uri="{FF2B5EF4-FFF2-40B4-BE49-F238E27FC236}">
                <a16:creationId xmlns:a16="http://schemas.microsoft.com/office/drawing/2014/main" id="{CA03E8AA-558E-B443-B1EA-FD63CC111C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33885" y="1268760"/>
            <a:ext cx="8640960" cy="4931932"/>
          </a:xfrm>
          <a:prstGeom prst="rect">
            <a:avLst/>
          </a:prstGeom>
        </p:spPr>
      </p:pic>
      <p:sp>
        <p:nvSpPr>
          <p:cNvPr id="5" name="内容占位符 4">
            <a:extLst>
              <a:ext uri="{FF2B5EF4-FFF2-40B4-BE49-F238E27FC236}">
                <a16:creationId xmlns:a16="http://schemas.microsoft.com/office/drawing/2014/main" id="{722934CE-3FD9-BE4B-9F17-FDD5EDAC997C}"/>
              </a:ext>
            </a:extLst>
          </p:cNvPr>
          <p:cNvSpPr>
            <a:spLocks noGrp="1"/>
          </p:cNvSpPr>
          <p:nvPr>
            <p:ph sz="half" idx="1"/>
          </p:nvPr>
        </p:nvSpPr>
        <p:spPr>
          <a:xfrm>
            <a:off x="5160139" y="5229200"/>
            <a:ext cx="5114706" cy="589190"/>
          </a:xfrm>
        </p:spPr>
        <p:txBody>
          <a:bodyPr/>
          <a:lstStyle/>
          <a:p>
            <a:r>
              <a:rPr lang="en-US" altLang="zh-CN" dirty="0">
                <a:latin typeface="Gill Sans MT" panose="020B0502020104020203" pitchFamily="34" charset="0"/>
              </a:rPr>
              <a:t>Multi-Input</a:t>
            </a:r>
            <a:r>
              <a:rPr lang="zh-CN" altLang="en-US" dirty="0">
                <a:latin typeface="Gill Sans MT" panose="020B0502020104020203" pitchFamily="34" charset="0"/>
              </a:rPr>
              <a:t> </a:t>
            </a:r>
            <a:r>
              <a:rPr lang="en-US" altLang="zh-CN" dirty="0">
                <a:latin typeface="Gill Sans MT" panose="020B0502020104020203" pitchFamily="34" charset="0"/>
              </a:rPr>
              <a:t>Channel</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Output</a:t>
            </a:r>
            <a:r>
              <a:rPr lang="zh-CN" altLang="en-US" dirty="0">
                <a:latin typeface="Gill Sans MT" panose="020B0502020104020203" pitchFamily="34" charset="0"/>
              </a:rPr>
              <a:t> </a:t>
            </a:r>
            <a:r>
              <a:rPr lang="en-US" altLang="zh-CN" dirty="0">
                <a:latin typeface="Gill Sans MT" panose="020B0502020104020203" pitchFamily="34" charset="0"/>
              </a:rPr>
              <a:t>Channel</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75389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3490323-12D6-1147-AFD8-128574E85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21917" y="1379250"/>
            <a:ext cx="7803976" cy="5191438"/>
          </a:xfrm>
          <a:prstGeom prst="rect">
            <a:avLst/>
          </a:prstGeom>
        </p:spPr>
      </p:pic>
      <p:sp>
        <p:nvSpPr>
          <p:cNvPr id="2" name="标题 1">
            <a:extLst>
              <a:ext uri="{FF2B5EF4-FFF2-40B4-BE49-F238E27FC236}">
                <a16:creationId xmlns:a16="http://schemas.microsoft.com/office/drawing/2014/main" id="{9ECFDB60-63D7-E04E-83E4-0E54879E522C}"/>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kumimoji="1" lang="zh-CN" altLang="en-US" dirty="0"/>
          </a:p>
        </p:txBody>
      </p:sp>
      <p:sp>
        <p:nvSpPr>
          <p:cNvPr id="6" name="内容占位符 4">
            <a:extLst>
              <a:ext uri="{FF2B5EF4-FFF2-40B4-BE49-F238E27FC236}">
                <a16:creationId xmlns:a16="http://schemas.microsoft.com/office/drawing/2014/main" id="{39240D91-194A-2649-BAA9-B486DB4DBF34}"/>
              </a:ext>
            </a:extLst>
          </p:cNvPr>
          <p:cNvSpPr txBox="1">
            <a:spLocks/>
          </p:cNvSpPr>
          <p:nvPr/>
        </p:nvSpPr>
        <p:spPr>
          <a:xfrm>
            <a:off x="8689601" y="3645024"/>
            <a:ext cx="3170490" cy="10081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batch</a:t>
            </a:r>
            <a:r>
              <a:rPr lang="zh-CN" altLang="en-US" dirty="0">
                <a:latin typeface="Gill Sans MT" panose="020B0502020104020203" pitchFamily="34" charset="0"/>
              </a:rPr>
              <a:t> </a:t>
            </a:r>
            <a:r>
              <a:rPr lang="en-US" altLang="zh-CN" dirty="0">
                <a:latin typeface="Gill Sans MT" panose="020B0502020104020203" pitchFamily="34" charset="0"/>
              </a:rPr>
              <a:t>size:</a:t>
            </a:r>
            <a:r>
              <a:rPr lang="zh-CN" altLang="en-US" dirty="0">
                <a:latin typeface="Gill Sans MT" panose="020B0502020104020203" pitchFamily="34" charset="0"/>
              </a:rPr>
              <a:t> </a:t>
            </a:r>
            <a:r>
              <a:rPr lang="en-US" altLang="zh-CN" dirty="0">
                <a:latin typeface="Gill Sans MT" panose="020B0502020104020203" pitchFamily="34" charset="0"/>
              </a:rPr>
              <a:t>1-256(N)</a:t>
            </a:r>
          </a:p>
          <a:p>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size:</a:t>
            </a:r>
            <a:r>
              <a:rPr lang="zh-CN" altLang="en-US" dirty="0">
                <a:latin typeface="Gill Sans MT" panose="020B0502020104020203" pitchFamily="34" charset="0"/>
              </a:rPr>
              <a:t> </a:t>
            </a:r>
            <a:r>
              <a:rPr lang="en-US" altLang="zh-CN" dirty="0">
                <a:latin typeface="Gill Sans MT" panose="020B0502020104020203" pitchFamily="34" charset="0"/>
              </a:rPr>
              <a:t>15600x23600</a:t>
            </a:r>
            <a:endParaRPr lang="en-US" dirty="0">
              <a:latin typeface="Gill Sans MT" panose="020B0502020104020203" pitchFamily="34" charset="0"/>
            </a:endParaRPr>
          </a:p>
        </p:txBody>
      </p:sp>
    </p:spTree>
    <p:extLst>
      <p:ext uri="{BB962C8B-B14F-4D97-AF65-F5344CB8AC3E}">
        <p14:creationId xmlns:p14="http://schemas.microsoft.com/office/powerpoint/2010/main" val="384700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79048B-63D3-A941-B2B9-9808AE217614}"/>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lang="zh-CN" altLang="en-US" dirty="0"/>
          </a:p>
        </p:txBody>
      </p:sp>
      <p:pic>
        <p:nvPicPr>
          <p:cNvPr id="9" name="图片 8">
            <a:extLst>
              <a:ext uri="{FF2B5EF4-FFF2-40B4-BE49-F238E27FC236}">
                <a16:creationId xmlns:a16="http://schemas.microsoft.com/office/drawing/2014/main" id="{366C283D-02F2-B943-8E6A-204558B6F2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4682" y="1268760"/>
            <a:ext cx="9867398" cy="5141926"/>
          </a:xfrm>
          <a:prstGeom prst="rect">
            <a:avLst/>
          </a:prstGeom>
        </p:spPr>
      </p:pic>
      <p:sp>
        <p:nvSpPr>
          <p:cNvPr id="6" name="内容占位符 5">
            <a:extLst>
              <a:ext uri="{FF2B5EF4-FFF2-40B4-BE49-F238E27FC236}">
                <a16:creationId xmlns:a16="http://schemas.microsoft.com/office/drawing/2014/main" id="{8B0DEF37-432E-434E-AE42-379C7C20466E}"/>
              </a:ext>
            </a:extLst>
          </p:cNvPr>
          <p:cNvSpPr>
            <a:spLocks noGrp="1"/>
          </p:cNvSpPr>
          <p:nvPr>
            <p:ph sz="half" idx="1"/>
          </p:nvPr>
        </p:nvSpPr>
        <p:spPr>
          <a:xfrm>
            <a:off x="2567851" y="5733256"/>
            <a:ext cx="6050810" cy="589190"/>
          </a:xfrm>
        </p:spPr>
        <p:txBody>
          <a:bodyPr/>
          <a:lstStyle/>
          <a:p>
            <a:pPr algn="ctr"/>
            <a:r>
              <a:rPr lang="en-US" altLang="zh-CN" dirty="0">
                <a:latin typeface="Gill Sans MT" panose="020B0502020104020203" pitchFamily="34" charset="0"/>
              </a:rPr>
              <a:t>Dynamic</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 </a:t>
            </a:r>
            <a:r>
              <a:rPr lang="en-US" altLang="zh-CN" dirty="0">
                <a:latin typeface="Gill Sans MT" panose="020B0502020104020203" pitchFamily="34" charset="0"/>
              </a:rPr>
              <a:t>varies</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layers</a:t>
            </a:r>
          </a:p>
        </p:txBody>
      </p:sp>
    </p:spTree>
    <p:extLst>
      <p:ext uri="{BB962C8B-B14F-4D97-AF65-F5344CB8AC3E}">
        <p14:creationId xmlns:p14="http://schemas.microsoft.com/office/powerpoint/2010/main" val="236648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0DC36C-7271-2844-9DEB-9FA93EFE9189}"/>
              </a:ext>
            </a:extLst>
          </p:cNvPr>
          <p:cNvSpPr>
            <a:spLocks noGrp="1"/>
          </p:cNvSpPr>
          <p:nvPr>
            <p:ph type="title"/>
          </p:nvPr>
        </p:nvSpPr>
        <p:spPr/>
        <p:txBody>
          <a:bodyPr/>
          <a:lstStyle/>
          <a:p>
            <a:r>
              <a:rPr lang="zh-CN" altLang="en-US" dirty="0"/>
              <a:t>经典网络模型</a:t>
            </a:r>
          </a:p>
        </p:txBody>
      </p:sp>
      <p:sp>
        <p:nvSpPr>
          <p:cNvPr id="6" name="内容占位符 5">
            <a:extLst>
              <a:ext uri="{FF2B5EF4-FFF2-40B4-BE49-F238E27FC236}">
                <a16:creationId xmlns:a16="http://schemas.microsoft.com/office/drawing/2014/main" id="{70D7A9F0-39A2-594F-80B4-131CF5883659}"/>
              </a:ext>
            </a:extLst>
          </p:cNvPr>
          <p:cNvSpPr>
            <a:spLocks noGrp="1"/>
          </p:cNvSpPr>
          <p:nvPr>
            <p:ph sz="half" idx="1"/>
          </p:nvPr>
        </p:nvSpPr>
        <p:spPr>
          <a:xfrm>
            <a:off x="623635" y="1196752"/>
            <a:ext cx="10963473" cy="589190"/>
          </a:xfrm>
        </p:spPr>
        <p:txBody>
          <a:bodyPr/>
          <a:lstStyle/>
          <a:p>
            <a:pPr marL="0" indent="0" algn="ctr">
              <a:buNone/>
            </a:pPr>
            <a:r>
              <a:rPr lang="en-US" altLang="zh-CN" dirty="0">
                <a:latin typeface="Gill Sans MT" panose="020B0502020104020203" pitchFamily="34" charset="0"/>
              </a:rPr>
              <a:t>Models</a:t>
            </a:r>
            <a:r>
              <a:rPr lang="zh-CN" altLang="en-US" dirty="0">
                <a:latin typeface="Gill Sans MT" panose="020B0502020104020203" pitchFamily="34" charset="0"/>
              </a:rPr>
              <a:t> </a:t>
            </a:r>
            <a:r>
              <a:rPr lang="en-US" altLang="zh-CN" dirty="0">
                <a:latin typeface="Gill Sans MT" panose="020B0502020104020203" pitchFamily="34" charset="0"/>
              </a:rPr>
              <a:t>getting</a:t>
            </a:r>
            <a:r>
              <a:rPr lang="zh-CN" altLang="en-US" dirty="0">
                <a:latin typeface="Gill Sans MT" panose="020B0502020104020203" pitchFamily="34" charset="0"/>
              </a:rPr>
              <a:t> </a:t>
            </a:r>
            <a:r>
              <a:rPr lang="en-US" altLang="zh-CN" dirty="0">
                <a:latin typeface="Gill Sans MT" panose="020B0502020104020203" pitchFamily="34" charset="0"/>
              </a:rPr>
              <a:t>larger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deeper</a:t>
            </a:r>
            <a:endParaRPr lang="zh-CN" altLang="en-US" dirty="0">
              <a:latin typeface="Gill Sans MT" panose="020B0502020104020203" pitchFamily="34" charset="0"/>
            </a:endParaRPr>
          </a:p>
        </p:txBody>
      </p:sp>
      <p:graphicFrame>
        <p:nvGraphicFramePr>
          <p:cNvPr id="7" name="表格 6">
            <a:extLst>
              <a:ext uri="{FF2B5EF4-FFF2-40B4-BE49-F238E27FC236}">
                <a16:creationId xmlns:a16="http://schemas.microsoft.com/office/drawing/2014/main" id="{775A721B-6B1E-B242-BF5A-E7D7D881BC7D}"/>
              </a:ext>
            </a:extLst>
          </p:cNvPr>
          <p:cNvGraphicFramePr>
            <a:graphicFrameLocks noGrp="1"/>
          </p:cNvGraphicFramePr>
          <p:nvPr>
            <p:extLst>
              <p:ext uri="{D42A27DB-BD31-4B8C-83A1-F6EECF244321}">
                <p14:modId xmlns:p14="http://schemas.microsoft.com/office/powerpoint/2010/main" val="3956055625"/>
              </p:ext>
            </p:extLst>
          </p:nvPr>
        </p:nvGraphicFramePr>
        <p:xfrm>
          <a:off x="623634" y="1844824"/>
          <a:ext cx="10963470" cy="4300785"/>
        </p:xfrm>
        <a:graphic>
          <a:graphicData uri="http://schemas.openxmlformats.org/drawingml/2006/table">
            <a:tbl>
              <a:tblPr firstRow="1" bandRow="1">
                <a:tableStyleId>{EB344D84-9AFB-497E-A393-DC336BA19D2E}</a:tableStyleId>
              </a:tblPr>
              <a:tblGrid>
                <a:gridCol w="1566210">
                  <a:extLst>
                    <a:ext uri="{9D8B030D-6E8A-4147-A177-3AD203B41FA5}">
                      <a16:colId xmlns:a16="http://schemas.microsoft.com/office/drawing/2014/main" val="879110882"/>
                    </a:ext>
                  </a:extLst>
                </a:gridCol>
                <a:gridCol w="1566210">
                  <a:extLst>
                    <a:ext uri="{9D8B030D-6E8A-4147-A177-3AD203B41FA5}">
                      <a16:colId xmlns:a16="http://schemas.microsoft.com/office/drawing/2014/main" val="3694758093"/>
                    </a:ext>
                  </a:extLst>
                </a:gridCol>
                <a:gridCol w="1566210">
                  <a:extLst>
                    <a:ext uri="{9D8B030D-6E8A-4147-A177-3AD203B41FA5}">
                      <a16:colId xmlns:a16="http://schemas.microsoft.com/office/drawing/2014/main" val="3906056527"/>
                    </a:ext>
                  </a:extLst>
                </a:gridCol>
                <a:gridCol w="1566210">
                  <a:extLst>
                    <a:ext uri="{9D8B030D-6E8A-4147-A177-3AD203B41FA5}">
                      <a16:colId xmlns:a16="http://schemas.microsoft.com/office/drawing/2014/main" val="1433820593"/>
                    </a:ext>
                  </a:extLst>
                </a:gridCol>
                <a:gridCol w="1566210">
                  <a:extLst>
                    <a:ext uri="{9D8B030D-6E8A-4147-A177-3AD203B41FA5}">
                      <a16:colId xmlns:a16="http://schemas.microsoft.com/office/drawing/2014/main" val="1902318410"/>
                    </a:ext>
                  </a:extLst>
                </a:gridCol>
                <a:gridCol w="1566210">
                  <a:extLst>
                    <a:ext uri="{9D8B030D-6E8A-4147-A177-3AD203B41FA5}">
                      <a16:colId xmlns:a16="http://schemas.microsoft.com/office/drawing/2014/main" val="2334106822"/>
                    </a:ext>
                  </a:extLst>
                </a:gridCol>
                <a:gridCol w="1566210">
                  <a:extLst>
                    <a:ext uri="{9D8B030D-6E8A-4147-A177-3AD203B41FA5}">
                      <a16:colId xmlns:a16="http://schemas.microsoft.com/office/drawing/2014/main" val="3945384994"/>
                    </a:ext>
                  </a:extLst>
                </a:gridCol>
              </a:tblGrid>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Metrics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LeNet-5</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AlexNet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VGG16</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GoogleNet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ResNet50</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EfficientNet-B4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492403">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Top-5</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error(ImageNet)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n/a</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16.4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7.4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5.3</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Input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Size</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28x28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227x227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380x380</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Conv</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Layer</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5</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16</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49</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96</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644845498"/>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of</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Weights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2.6k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2.3M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14.7M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6.0M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23.5M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09244456"/>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of</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MACs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283k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666M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15.3G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1.43G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3.86G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4.4G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85023391"/>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FC</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Layers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65</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644869170"/>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of</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Weights</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4.9M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633738713"/>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of</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MACs</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4.8M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095900056"/>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Total</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Weights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60k</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61M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138M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7M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25.5M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19M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901502898"/>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Total</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MACs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341k</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724M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15.5G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1.43G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3.9G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4.4G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43953495"/>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Reference</a:t>
                      </a:r>
                      <a:r>
                        <a:rPr lang="zh-CN" altLang="en-US" sz="1400" b="0" dirty="0">
                          <a:solidFill>
                            <a:srgbClr val="374154"/>
                          </a:solidFill>
                          <a:latin typeface="Gill Sans MT" panose="020B0502020104020203" pitchFamily="34" charset="0"/>
                          <a:ea typeface="Microsoft YaHei" panose="020B0503020204020204" pitchFamily="34" charset="-122"/>
                        </a:rPr>
                        <a:t> </a:t>
                      </a: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Lecun,1998</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Krizhevsky,2012</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Simonyan,2015</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Szegedy,2015</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He,2016</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Tan,2019</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0600676"/>
                  </a:ext>
                </a:extLst>
              </a:tr>
            </a:tbl>
          </a:graphicData>
        </a:graphic>
      </p:graphicFrame>
    </p:spTree>
    <p:extLst>
      <p:ext uri="{BB962C8B-B14F-4D97-AF65-F5344CB8AC3E}">
        <p14:creationId xmlns:p14="http://schemas.microsoft.com/office/powerpoint/2010/main" val="362101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0DC36C-7271-2844-9DEB-9FA93EFE9189}"/>
              </a:ext>
            </a:extLst>
          </p:cNvPr>
          <p:cNvSpPr>
            <a:spLocks noGrp="1"/>
          </p:cNvSpPr>
          <p:nvPr>
            <p:ph type="title"/>
          </p:nvPr>
        </p:nvSpPr>
        <p:spPr/>
        <p:txBody>
          <a:bodyPr/>
          <a:lstStyle/>
          <a:p>
            <a:r>
              <a:rPr lang="zh-CN" altLang="en-US" dirty="0"/>
              <a:t>经典网络模型</a:t>
            </a:r>
          </a:p>
        </p:txBody>
      </p:sp>
      <p:sp>
        <p:nvSpPr>
          <p:cNvPr id="6" name="内容占位符 5">
            <a:extLst>
              <a:ext uri="{FF2B5EF4-FFF2-40B4-BE49-F238E27FC236}">
                <a16:creationId xmlns:a16="http://schemas.microsoft.com/office/drawing/2014/main" id="{70D7A9F0-39A2-594F-80B4-131CF5883659}"/>
              </a:ext>
            </a:extLst>
          </p:cNvPr>
          <p:cNvSpPr>
            <a:spLocks noGrp="1"/>
          </p:cNvSpPr>
          <p:nvPr>
            <p:ph sz="half" idx="1"/>
          </p:nvPr>
        </p:nvSpPr>
        <p:spPr>
          <a:xfrm>
            <a:off x="623635" y="1196752"/>
            <a:ext cx="10963473" cy="589190"/>
          </a:xfrm>
        </p:spPr>
        <p:txBody>
          <a:bodyPr/>
          <a:lstStyle/>
          <a:p>
            <a:pPr marL="0" indent="0" algn="ctr">
              <a:buNone/>
            </a:pPr>
            <a:r>
              <a:rPr lang="en-US" altLang="zh-CN" dirty="0">
                <a:latin typeface="Gill Sans MT" panose="020B0502020104020203" pitchFamily="34" charset="0"/>
              </a:rPr>
              <a:t>Models</a:t>
            </a:r>
            <a:r>
              <a:rPr lang="zh-CN" altLang="en-US" dirty="0">
                <a:latin typeface="Gill Sans MT" panose="020B0502020104020203" pitchFamily="34" charset="0"/>
              </a:rPr>
              <a:t> </a:t>
            </a:r>
            <a:r>
              <a:rPr lang="en-US" altLang="zh-CN" dirty="0">
                <a:latin typeface="Gill Sans MT" panose="020B0502020104020203" pitchFamily="34" charset="0"/>
              </a:rPr>
              <a:t>getting</a:t>
            </a:r>
            <a:r>
              <a:rPr lang="zh-CN" altLang="en-US" dirty="0">
                <a:latin typeface="Gill Sans MT" panose="020B0502020104020203" pitchFamily="34" charset="0"/>
              </a:rPr>
              <a:t> </a:t>
            </a:r>
            <a:r>
              <a:rPr lang="en-US" altLang="zh-CN" dirty="0">
                <a:latin typeface="Gill Sans MT" panose="020B0502020104020203" pitchFamily="34" charset="0"/>
              </a:rPr>
              <a:t>larger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deeper</a:t>
            </a:r>
            <a:endParaRPr lang="zh-CN" altLang="en-US" dirty="0">
              <a:latin typeface="Gill Sans MT" panose="020B0502020104020203" pitchFamily="34" charset="0"/>
            </a:endParaRPr>
          </a:p>
        </p:txBody>
      </p:sp>
      <p:graphicFrame>
        <p:nvGraphicFramePr>
          <p:cNvPr id="7" name="表格 6">
            <a:extLst>
              <a:ext uri="{FF2B5EF4-FFF2-40B4-BE49-F238E27FC236}">
                <a16:creationId xmlns:a16="http://schemas.microsoft.com/office/drawing/2014/main" id="{775A721B-6B1E-B242-BF5A-E7D7D881BC7D}"/>
              </a:ext>
            </a:extLst>
          </p:cNvPr>
          <p:cNvGraphicFramePr>
            <a:graphicFrameLocks noGrp="1"/>
          </p:cNvGraphicFramePr>
          <p:nvPr>
            <p:extLst>
              <p:ext uri="{D42A27DB-BD31-4B8C-83A1-F6EECF244321}">
                <p14:modId xmlns:p14="http://schemas.microsoft.com/office/powerpoint/2010/main" val="2643697550"/>
              </p:ext>
            </p:extLst>
          </p:nvPr>
        </p:nvGraphicFramePr>
        <p:xfrm>
          <a:off x="623634" y="1916832"/>
          <a:ext cx="6266834" cy="4126159"/>
        </p:xfrm>
        <a:graphic>
          <a:graphicData uri="http://schemas.openxmlformats.org/drawingml/2006/table">
            <a:tbl>
              <a:tblPr firstRow="1" bandRow="1">
                <a:tableStyleId>{EB344D84-9AFB-497E-A393-DC336BA19D2E}</a:tableStyleId>
              </a:tblPr>
              <a:tblGrid>
                <a:gridCol w="895262">
                  <a:extLst>
                    <a:ext uri="{9D8B030D-6E8A-4147-A177-3AD203B41FA5}">
                      <a16:colId xmlns:a16="http://schemas.microsoft.com/office/drawing/2014/main" val="879110882"/>
                    </a:ext>
                  </a:extLst>
                </a:gridCol>
                <a:gridCol w="895262">
                  <a:extLst>
                    <a:ext uri="{9D8B030D-6E8A-4147-A177-3AD203B41FA5}">
                      <a16:colId xmlns:a16="http://schemas.microsoft.com/office/drawing/2014/main" val="3694758093"/>
                    </a:ext>
                  </a:extLst>
                </a:gridCol>
                <a:gridCol w="895262">
                  <a:extLst>
                    <a:ext uri="{9D8B030D-6E8A-4147-A177-3AD203B41FA5}">
                      <a16:colId xmlns:a16="http://schemas.microsoft.com/office/drawing/2014/main" val="3906056527"/>
                    </a:ext>
                  </a:extLst>
                </a:gridCol>
                <a:gridCol w="895262">
                  <a:extLst>
                    <a:ext uri="{9D8B030D-6E8A-4147-A177-3AD203B41FA5}">
                      <a16:colId xmlns:a16="http://schemas.microsoft.com/office/drawing/2014/main" val="1433820593"/>
                    </a:ext>
                  </a:extLst>
                </a:gridCol>
                <a:gridCol w="895262">
                  <a:extLst>
                    <a:ext uri="{9D8B030D-6E8A-4147-A177-3AD203B41FA5}">
                      <a16:colId xmlns:a16="http://schemas.microsoft.com/office/drawing/2014/main" val="1902318410"/>
                    </a:ext>
                  </a:extLst>
                </a:gridCol>
                <a:gridCol w="895262">
                  <a:extLst>
                    <a:ext uri="{9D8B030D-6E8A-4147-A177-3AD203B41FA5}">
                      <a16:colId xmlns:a16="http://schemas.microsoft.com/office/drawing/2014/main" val="2334106822"/>
                    </a:ext>
                  </a:extLst>
                </a:gridCol>
                <a:gridCol w="895262">
                  <a:extLst>
                    <a:ext uri="{9D8B030D-6E8A-4147-A177-3AD203B41FA5}">
                      <a16:colId xmlns:a16="http://schemas.microsoft.com/office/drawing/2014/main" val="3945384994"/>
                    </a:ext>
                  </a:extLst>
                </a:gridCol>
              </a:tblGrid>
              <a:tr h="347494">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Metrics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LeNet-5</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AlexNet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VGG16</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GoogleNet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ResNet50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EfficientNet-B4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482631">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Top-5</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error(ImageNet)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n/a</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16.4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7.4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5.3</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Input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Size</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28x28</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227x227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380x380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Conv</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49</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96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644845498"/>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Weights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2.6k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14.7M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6.0M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23.5M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09244456"/>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MACs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283k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666M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15.3G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3.86G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4.4G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85023391"/>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FC</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644869170"/>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Weights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4.9M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633738713"/>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MACs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4.8M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095900056"/>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Weights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60k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61M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138M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25.5M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19M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901502898"/>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MACs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341k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724M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15.5G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1.43G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3.9G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4.4G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43953495"/>
                  </a:ext>
                </a:extLst>
              </a:tr>
              <a:tr h="347494">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Reference</a:t>
                      </a:r>
                      <a:r>
                        <a:rPr lang="zh-CN" altLang="en-US" sz="1000" b="0" dirty="0">
                          <a:solidFill>
                            <a:srgbClr val="374154"/>
                          </a:solidFill>
                          <a:latin typeface="Gill Sans MT" panose="020B0502020104020203" pitchFamily="34" charset="0"/>
                          <a:ea typeface="Microsoft YaHei" panose="020B0503020204020204" pitchFamily="34" charset="-122"/>
                        </a:rPr>
                        <a:t> </a:t>
                      </a: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Lecun,1998</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Krizhevsky,2012</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Simonyan,2015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Szegedy,2015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He,2016</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Tan,2019</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0600676"/>
                  </a:ext>
                </a:extLst>
              </a:tr>
            </a:tbl>
          </a:graphicData>
        </a:graphic>
      </p:graphicFrame>
      <p:pic>
        <p:nvPicPr>
          <p:cNvPr id="8"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98A1F6CE-435B-6141-98F1-240548A567B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4485" y="1700808"/>
            <a:ext cx="4840464" cy="483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5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6FA69-3AB9-494F-BA81-5EA97406B1A1}"/>
              </a:ext>
            </a:extLst>
          </p:cNvPr>
          <p:cNvSpPr>
            <a:spLocks noGrp="1"/>
          </p:cNvSpPr>
          <p:nvPr>
            <p:ph type="title"/>
          </p:nvPr>
        </p:nvSpPr>
        <p:spPr/>
        <p:txBody>
          <a:bodyPr/>
          <a:lstStyle/>
          <a:p>
            <a:r>
              <a:rPr lang="en-US" altLang="zh-CN" dirty="0"/>
              <a:t>AI</a:t>
            </a:r>
            <a:r>
              <a:rPr lang="zh-CN" altLang="en-US" dirty="0"/>
              <a:t> 计算模式思考 </a:t>
            </a:r>
            <a:r>
              <a:rPr lang="en-US" altLang="zh-CN" dirty="0"/>
              <a:t>(I)</a:t>
            </a:r>
            <a:endParaRPr kumimoji="1" lang="zh-CN" altLang="en-US" dirty="0"/>
          </a:p>
        </p:txBody>
      </p:sp>
      <p:sp>
        <p:nvSpPr>
          <p:cNvPr id="5" name="内容占位符 4">
            <a:extLst>
              <a:ext uri="{FF2B5EF4-FFF2-40B4-BE49-F238E27FC236}">
                <a16:creationId xmlns:a16="http://schemas.microsoft.com/office/drawing/2014/main" id="{BF3412B3-30E2-A44D-9C75-A0E9E3DA9CCD}"/>
              </a:ext>
            </a:extLst>
          </p:cNvPr>
          <p:cNvSpPr>
            <a:spLocks noGrp="1"/>
          </p:cNvSpPr>
          <p:nvPr>
            <p:ph sz="half" idx="1"/>
          </p:nvPr>
        </p:nvSpPr>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307997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模型量化</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网络剪枝</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4793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量化压缩 </a:t>
            </a:r>
            <a:r>
              <a:rPr kumimoji="1" lang="en-US" altLang="zh-CN" dirty="0"/>
              <a:t>vs</a:t>
            </a:r>
            <a:r>
              <a:rPr kumimoji="1" lang="zh-CN" altLang="en-US" dirty="0"/>
              <a:t> 网络剪枝</a:t>
            </a:r>
          </a:p>
        </p:txBody>
      </p:sp>
      <p:sp>
        <p:nvSpPr>
          <p:cNvPr id="4"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lstStyle/>
          <a:p>
            <a:r>
              <a:rPr lang="zh-CN" altLang="en-US" dirty="0">
                <a:latin typeface="Gill Sans MT" panose="020B0502020104020203" pitchFamily="34" charset="0"/>
              </a:rPr>
              <a:t>模型量化是指通过减少权重表示或激活所需的比特数来压缩模型。</a:t>
            </a:r>
            <a:endParaRPr kumimoji="1"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6"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87639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低比特量化特征</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70377" y="2276872"/>
            <a:ext cx="4131860" cy="3240360"/>
          </a:xfrm>
        </p:spPr>
        <p:txBody>
          <a:bodyPr/>
          <a:lstStyle/>
          <a:p>
            <a:pPr marL="457200" indent="-457200">
              <a:buFont typeface="+mj-lt"/>
              <a:buAutoNum type="arabicPeriod"/>
            </a:pPr>
            <a:r>
              <a:rPr lang="zh-CN" altLang="en-US" sz="2400" dirty="0">
                <a:latin typeface="Gill Sans MT" panose="020B0502020104020203" pitchFamily="34" charset="0"/>
              </a:rPr>
              <a:t>参数压缩；</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提升速度；</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降低内存；</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功耗降低；</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提升芯片面积；</a:t>
            </a:r>
            <a:endParaRPr lang="en-US" altLang="zh-CN" sz="2400" dirty="0">
              <a:latin typeface="Gill Sans MT" panose="020B0502020104020203" pitchFamily="34" charset="0"/>
            </a:endParaRPr>
          </a:p>
        </p:txBody>
      </p:sp>
      <p:pic>
        <p:nvPicPr>
          <p:cNvPr id="5" name="图片 4">
            <a:extLst>
              <a:ext uri="{FF2B5EF4-FFF2-40B4-BE49-F238E27FC236}">
                <a16:creationId xmlns:a16="http://schemas.microsoft.com/office/drawing/2014/main" id="{3A2DFD82-191A-E543-B9C9-FB030D50A970}"/>
              </a:ext>
            </a:extLst>
          </p:cNvPr>
          <p:cNvPicPr>
            <a:picLocks noChangeAspect="1"/>
          </p:cNvPicPr>
          <p:nvPr/>
        </p:nvPicPr>
        <p:blipFill>
          <a:blip r:embed="rId2"/>
          <a:stretch>
            <a:fillRect/>
          </a:stretch>
        </p:blipFill>
        <p:spPr>
          <a:xfrm>
            <a:off x="4183052" y="2276872"/>
            <a:ext cx="7639580" cy="3078449"/>
          </a:xfrm>
          <a:prstGeom prst="rect">
            <a:avLst/>
          </a:prstGeom>
        </p:spPr>
      </p:pic>
      <p:sp>
        <p:nvSpPr>
          <p:cNvPr id="4" name="矩形 3">
            <a:extLst>
              <a:ext uri="{FF2B5EF4-FFF2-40B4-BE49-F238E27FC236}">
                <a16:creationId xmlns:a16="http://schemas.microsoft.com/office/drawing/2014/main" id="{8C95B1E1-C956-D54A-8CF9-62D2395DB12B}"/>
              </a:ext>
            </a:extLst>
          </p:cNvPr>
          <p:cNvSpPr/>
          <p:nvPr/>
        </p:nvSpPr>
        <p:spPr>
          <a:xfrm>
            <a:off x="6217385" y="1658929"/>
            <a:ext cx="3570914"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Reduce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number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unique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values</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2781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93101-7394-CC47-995A-14E100254A0D}"/>
              </a:ext>
            </a:extLst>
          </p:cNvPr>
          <p:cNvSpPr>
            <a:spLocks noGrp="1"/>
          </p:cNvSpPr>
          <p:nvPr>
            <p:ph type="title"/>
          </p:nvPr>
        </p:nvSpPr>
        <p:spPr/>
        <p:txBody>
          <a:bodyPr/>
          <a:lstStyle/>
          <a:p>
            <a:r>
              <a:rPr kumimoji="1" lang="zh-CN" altLang="en-US" dirty="0"/>
              <a:t>量化的方式</a:t>
            </a:r>
          </a:p>
        </p:txBody>
      </p:sp>
      <p:pic>
        <p:nvPicPr>
          <p:cNvPr id="6" name="内容占位符 5">
            <a:extLst>
              <a:ext uri="{FF2B5EF4-FFF2-40B4-BE49-F238E27FC236}">
                <a16:creationId xmlns:a16="http://schemas.microsoft.com/office/drawing/2014/main" id="{7C41A7FB-6685-D745-AE1E-4D61A842F7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1648" y="3041844"/>
            <a:ext cx="4713188" cy="2326251"/>
          </a:xfrm>
        </p:spPr>
      </p:pic>
      <p:pic>
        <p:nvPicPr>
          <p:cNvPr id="8" name="内容占位符 7">
            <a:extLst>
              <a:ext uri="{FF2B5EF4-FFF2-40B4-BE49-F238E27FC236}">
                <a16:creationId xmlns:a16="http://schemas.microsoft.com/office/drawing/2014/main" id="{176B6F5E-C0AF-2241-B93B-659111950C68}"/>
              </a:ext>
            </a:extLst>
          </p:cNvPr>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6497760" y="3050197"/>
            <a:ext cx="4713189" cy="2311372"/>
          </a:xfrm>
        </p:spPr>
      </p:pic>
      <p:sp>
        <p:nvSpPr>
          <p:cNvPr id="9" name="内容占位符 3">
            <a:extLst>
              <a:ext uri="{FF2B5EF4-FFF2-40B4-BE49-F238E27FC236}">
                <a16:creationId xmlns:a16="http://schemas.microsoft.com/office/drawing/2014/main" id="{D33BA3C0-A60E-CF4A-9D29-9500819A86CB}"/>
              </a:ext>
            </a:extLst>
          </p:cNvPr>
          <p:cNvSpPr txBox="1">
            <a:spLocks/>
          </p:cNvSpPr>
          <p:nvPr/>
        </p:nvSpPr>
        <p:spPr>
          <a:xfrm>
            <a:off x="1041649" y="2155962"/>
            <a:ext cx="47131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dirty="0">
                <a:latin typeface="Gill Sans MT" panose="020B0502020104020203" pitchFamily="34" charset="0"/>
              </a:rPr>
              <a:t>非对称量化</a:t>
            </a:r>
          </a:p>
        </p:txBody>
      </p:sp>
      <p:sp>
        <p:nvSpPr>
          <p:cNvPr id="10" name="内容占位符 3">
            <a:extLst>
              <a:ext uri="{FF2B5EF4-FFF2-40B4-BE49-F238E27FC236}">
                <a16:creationId xmlns:a16="http://schemas.microsoft.com/office/drawing/2014/main" id="{CB4F626B-A672-784D-AA24-38B49ED5BFB3}"/>
              </a:ext>
            </a:extLst>
          </p:cNvPr>
          <p:cNvSpPr txBox="1">
            <a:spLocks/>
          </p:cNvSpPr>
          <p:nvPr/>
        </p:nvSpPr>
        <p:spPr>
          <a:xfrm>
            <a:off x="6497760" y="2191738"/>
            <a:ext cx="4713189"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lang="zh-CN" altLang="en-US" sz="2400" dirty="0">
                <a:latin typeface="Gill Sans MT" panose="020B0502020104020203" pitchFamily="34" charset="0"/>
              </a:rPr>
              <a:t>对称量化</a:t>
            </a:r>
          </a:p>
        </p:txBody>
      </p:sp>
    </p:spTree>
    <p:extLst>
      <p:ext uri="{BB962C8B-B14F-4D97-AF65-F5344CB8AC3E}">
        <p14:creationId xmlns:p14="http://schemas.microsoft.com/office/powerpoint/2010/main" val="419289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577B86A-796D-1545-80BA-33DEA78AEF78}"/>
              </a:ext>
            </a:extLst>
          </p:cNvPr>
          <p:cNvSpPr>
            <a:spLocks noGrp="1"/>
          </p:cNvSpPr>
          <p:nvPr>
            <p:ph type="title"/>
          </p:nvPr>
        </p:nvSpPr>
        <p:spPr/>
        <p:txBody>
          <a:bodyPr/>
          <a:lstStyle/>
          <a:p>
            <a:r>
              <a:rPr lang="zh-CN" altLang="en-US" dirty="0"/>
              <a:t>模型量化相关的研究热点</a:t>
            </a:r>
          </a:p>
        </p:txBody>
      </p:sp>
      <p:sp>
        <p:nvSpPr>
          <p:cNvPr id="7" name="内容占位符 6">
            <a:extLst>
              <a:ext uri="{FF2B5EF4-FFF2-40B4-BE49-F238E27FC236}">
                <a16:creationId xmlns:a16="http://schemas.microsoft.com/office/drawing/2014/main" id="{D1E77481-2A2A-E14A-B257-CFF26B1F0353}"/>
              </a:ext>
            </a:extLst>
          </p:cNvPr>
          <p:cNvSpPr>
            <a:spLocks noGrp="1"/>
          </p:cNvSpPr>
          <p:nvPr>
            <p:ph sz="half" idx="1"/>
          </p:nvPr>
        </p:nvSpPr>
        <p:spPr/>
        <p:txBody>
          <a:bodyPr/>
          <a:lstStyle/>
          <a:p>
            <a:r>
              <a:rPr lang="zh-CN" altLang="en-US" sz="2400" b="1" dirty="0"/>
              <a:t>感知量化训练 </a:t>
            </a:r>
            <a:r>
              <a:rPr lang="en-US" altLang="zh-CN" sz="2400" b="1" dirty="0"/>
              <a:t>Quantization Training</a:t>
            </a:r>
          </a:p>
          <a:p>
            <a:pPr lvl="1"/>
            <a:r>
              <a:rPr lang="en-US" altLang="zh-CN" sz="2000" dirty="0"/>
              <a:t>8-bit</a:t>
            </a:r>
            <a:r>
              <a:rPr lang="zh-CN" altLang="en-US" sz="2000" dirty="0"/>
              <a:t> </a:t>
            </a:r>
            <a:r>
              <a:rPr lang="en-US" altLang="zh-CN" sz="2000" dirty="0"/>
              <a:t>with</a:t>
            </a:r>
            <a:r>
              <a:rPr lang="zh-CN" altLang="en-US" sz="2000" dirty="0"/>
              <a:t> </a:t>
            </a:r>
            <a:r>
              <a:rPr lang="en-US" altLang="zh-CN" sz="2000" dirty="0"/>
              <a:t>stochastic</a:t>
            </a:r>
            <a:r>
              <a:rPr lang="zh-CN" altLang="en-US" sz="2000" dirty="0"/>
              <a:t> </a:t>
            </a:r>
            <a:r>
              <a:rPr lang="en-US" altLang="zh-CN" sz="2000" dirty="0"/>
              <a:t>rounding</a:t>
            </a:r>
            <a:r>
              <a:rPr lang="zh-CN" altLang="en-US" sz="2000" dirty="0"/>
              <a:t> 混合</a:t>
            </a:r>
            <a:r>
              <a:rPr lang="en-US" altLang="zh-CN" sz="2000" dirty="0"/>
              <a:t>bit</a:t>
            </a:r>
            <a:r>
              <a:rPr lang="zh-CN" altLang="en-US" sz="2000" dirty="0"/>
              <a:t>量化</a:t>
            </a:r>
            <a:endParaRPr lang="en-US" altLang="zh-CN" sz="2000" dirty="0"/>
          </a:p>
          <a:p>
            <a:r>
              <a:rPr lang="zh-CN" altLang="en-US" sz="2400" b="1" dirty="0"/>
              <a:t>减少计算比特位 </a:t>
            </a:r>
            <a:r>
              <a:rPr lang="en-US" altLang="zh-CN" sz="2400" b="1" dirty="0"/>
              <a:t>Reduce</a:t>
            </a:r>
            <a:r>
              <a:rPr lang="zh-CN" altLang="en-US" sz="2400" b="1" dirty="0"/>
              <a:t> </a:t>
            </a:r>
            <a:r>
              <a:rPr lang="en-US" altLang="zh-CN" sz="2400" b="1" dirty="0"/>
              <a:t>number</a:t>
            </a:r>
            <a:r>
              <a:rPr lang="zh-CN" altLang="en-US" sz="2400" b="1" dirty="0"/>
              <a:t> </a:t>
            </a:r>
            <a:r>
              <a:rPr lang="en-US" altLang="zh-CN" sz="2400" b="1" dirty="0"/>
              <a:t>of</a:t>
            </a:r>
            <a:r>
              <a:rPr lang="zh-CN" altLang="en-US" sz="2400" b="1" dirty="0"/>
              <a:t> </a:t>
            </a:r>
            <a:r>
              <a:rPr lang="en-US" altLang="zh-CN" sz="2400" b="1" dirty="0"/>
              <a:t>bits</a:t>
            </a:r>
          </a:p>
          <a:p>
            <a:pPr lvl="1"/>
            <a:r>
              <a:rPr lang="en-US" altLang="zh-CN" sz="2000" dirty="0"/>
              <a:t>Binary</a:t>
            </a:r>
            <a:r>
              <a:rPr lang="zh-CN" altLang="en-US" sz="2000" dirty="0"/>
              <a:t> </a:t>
            </a:r>
            <a:r>
              <a:rPr lang="en-US" altLang="zh-CN" sz="2000" dirty="0"/>
              <a:t>Nets</a:t>
            </a:r>
            <a:r>
              <a:rPr lang="zh-CN" altLang="en-US" sz="2000" dirty="0"/>
              <a:t> 二值化网络模型</a:t>
            </a:r>
            <a:endParaRPr lang="en-US" altLang="zh-CN" sz="2000" dirty="0"/>
          </a:p>
          <a:p>
            <a:r>
              <a:rPr lang="zh-CN" altLang="en-US" sz="2400" b="1" dirty="0"/>
              <a:t>非线性量化 </a:t>
            </a:r>
            <a:r>
              <a:rPr lang="en-US" altLang="zh-CN" sz="2400" b="1" dirty="0"/>
              <a:t>Non-Linear</a:t>
            </a:r>
            <a:r>
              <a:rPr lang="zh-CN" altLang="en-US" sz="2400" b="1" dirty="0"/>
              <a:t> </a:t>
            </a:r>
            <a:r>
              <a:rPr lang="en-US" altLang="zh-CN" sz="2400" b="1" dirty="0"/>
              <a:t>Quantization</a:t>
            </a:r>
          </a:p>
          <a:p>
            <a:pPr lvl="1"/>
            <a:r>
              <a:rPr lang="en-US" altLang="zh-CN" sz="2000" dirty="0"/>
              <a:t>Log-Net</a:t>
            </a:r>
          </a:p>
          <a:p>
            <a:r>
              <a:rPr lang="zh-CN" altLang="en-US" sz="2400" b="1" dirty="0"/>
              <a:t>减少权重计算 </a:t>
            </a:r>
            <a:r>
              <a:rPr lang="en-US" altLang="zh-CN" sz="2400" b="1" dirty="0"/>
              <a:t>Reduce</a:t>
            </a:r>
            <a:r>
              <a:rPr lang="zh-CN" altLang="en-US" sz="2400" b="1" dirty="0"/>
              <a:t> </a:t>
            </a:r>
            <a:r>
              <a:rPr lang="en-US" altLang="zh-CN" sz="2400" b="1" dirty="0"/>
              <a:t>number</a:t>
            </a:r>
            <a:r>
              <a:rPr lang="zh-CN" altLang="en-US" sz="2400" b="1" dirty="0"/>
              <a:t> </a:t>
            </a:r>
            <a:r>
              <a:rPr lang="en-US" altLang="zh-CN" sz="2400" b="1" dirty="0"/>
              <a:t>of</a:t>
            </a:r>
            <a:r>
              <a:rPr lang="zh-CN" altLang="en-US" sz="2400" b="1" dirty="0"/>
              <a:t> </a:t>
            </a:r>
            <a:r>
              <a:rPr lang="en-US" altLang="zh-CN" sz="2400" b="1" dirty="0"/>
              <a:t>unique</a:t>
            </a:r>
            <a:r>
              <a:rPr lang="zh-CN" altLang="en-US" sz="2400" b="1" dirty="0"/>
              <a:t> </a:t>
            </a:r>
            <a:r>
              <a:rPr lang="en-US" altLang="zh-CN" sz="2400" b="1" dirty="0"/>
              <a:t>weights</a:t>
            </a:r>
            <a:r>
              <a:rPr lang="zh-CN" altLang="en-US" sz="2400" b="1" dirty="0"/>
              <a:t> </a:t>
            </a:r>
            <a:r>
              <a:rPr lang="en-US" altLang="zh-CN" sz="2400" b="1" dirty="0"/>
              <a:t>and</a:t>
            </a:r>
            <a:r>
              <a:rPr lang="zh-CN" altLang="en-US" sz="2400" b="1" dirty="0"/>
              <a:t> </a:t>
            </a:r>
            <a:r>
              <a:rPr lang="en-US" altLang="zh-CN" sz="2400" b="1" dirty="0"/>
              <a:t>activations</a:t>
            </a:r>
          </a:p>
          <a:p>
            <a:pPr lvl="1"/>
            <a:r>
              <a:rPr lang="en-US" altLang="zh-CN" sz="2000" dirty="0"/>
              <a:t>ADD</a:t>
            </a:r>
            <a:r>
              <a:rPr lang="zh-CN" altLang="en-US" sz="2000" dirty="0"/>
              <a:t> </a:t>
            </a:r>
            <a:r>
              <a:rPr lang="en-US" altLang="zh-CN" sz="2000" dirty="0"/>
              <a:t>Nets</a:t>
            </a:r>
            <a:r>
              <a:rPr lang="zh-CN" altLang="en-US" sz="2000" dirty="0"/>
              <a:t> 加法网络</a:t>
            </a:r>
            <a:endParaRPr lang="en-US" altLang="zh-CN" sz="2000" dirty="0"/>
          </a:p>
          <a:p>
            <a:pPr lvl="1"/>
            <a:r>
              <a:rPr lang="en-US" altLang="zh-CN" sz="2000" dirty="0"/>
              <a:t>XNOR-Net</a:t>
            </a:r>
            <a:r>
              <a:rPr lang="zh-CN" altLang="en-US" sz="2000" dirty="0"/>
              <a:t> 异或网络模型</a:t>
            </a:r>
            <a:endParaRPr lang="en-US" altLang="zh-CN" sz="2000" dirty="0"/>
          </a:p>
        </p:txBody>
      </p:sp>
    </p:spTree>
    <p:extLst>
      <p:ext uri="{BB962C8B-B14F-4D97-AF65-F5344CB8AC3E}">
        <p14:creationId xmlns:p14="http://schemas.microsoft.com/office/powerpoint/2010/main" val="8561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C96E7-D2DD-DE47-8FE0-DA54369CB397}"/>
              </a:ext>
            </a:extLst>
          </p:cNvPr>
          <p:cNvSpPr>
            <a:spLocks noGrp="1"/>
          </p:cNvSpPr>
          <p:nvPr>
            <p:ph type="title"/>
          </p:nvPr>
        </p:nvSpPr>
        <p:spPr/>
        <p:txBody>
          <a:bodyPr/>
          <a:lstStyle/>
          <a:p>
            <a:r>
              <a:rPr kumimoji="1" lang="en-US" altLang="zh-CN" dirty="0"/>
              <a:t>Pruning</a:t>
            </a:r>
            <a:r>
              <a:rPr kumimoji="1" lang="zh-CN" altLang="en-US" dirty="0"/>
              <a:t> </a:t>
            </a:r>
            <a:r>
              <a:rPr kumimoji="1" lang="en-US" altLang="zh-CN" dirty="0"/>
              <a:t>–</a:t>
            </a:r>
            <a:r>
              <a:rPr kumimoji="1" lang="zh-CN" altLang="en-US" dirty="0"/>
              <a:t> </a:t>
            </a:r>
            <a:r>
              <a:rPr kumimoji="1" lang="en-US" altLang="zh-CN" dirty="0"/>
              <a:t>Make</a:t>
            </a:r>
            <a:r>
              <a:rPr kumimoji="1" lang="zh-CN" altLang="en-US" dirty="0"/>
              <a:t> </a:t>
            </a:r>
            <a:r>
              <a:rPr kumimoji="1" lang="en-US" altLang="zh-CN" dirty="0"/>
              <a:t>weights</a:t>
            </a:r>
            <a:r>
              <a:rPr kumimoji="1" lang="zh-CN" altLang="en-US" dirty="0"/>
              <a:t> </a:t>
            </a:r>
            <a:r>
              <a:rPr kumimoji="1" lang="en-US" altLang="zh-CN" dirty="0"/>
              <a:t>Sparse</a:t>
            </a:r>
            <a:endParaRPr kumimoji="1" lang="zh-CN" altLang="en-US" dirty="0"/>
          </a:p>
        </p:txBody>
      </p:sp>
      <p:sp>
        <p:nvSpPr>
          <p:cNvPr id="6" name="内容占位符 2">
            <a:extLst>
              <a:ext uri="{FF2B5EF4-FFF2-40B4-BE49-F238E27FC236}">
                <a16:creationId xmlns:a16="http://schemas.microsoft.com/office/drawing/2014/main" id="{FCCB911F-A4CA-A24C-910C-9EF57CD26937}"/>
              </a:ext>
            </a:extLst>
          </p:cNvPr>
          <p:cNvSpPr>
            <a:spLocks noGrp="1"/>
          </p:cNvSpPr>
          <p:nvPr>
            <p:ph sz="half" idx="1"/>
          </p:nvPr>
        </p:nvSpPr>
        <p:spPr>
          <a:xfrm>
            <a:off x="623635" y="1412776"/>
            <a:ext cx="11307394" cy="1512168"/>
          </a:xfrm>
        </p:spPr>
        <p:txBody>
          <a:bodyPr/>
          <a:lstStyle/>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zh-CN" altLang="en-US" dirty="0">
                <a:latin typeface="Gill Sans MT" panose="020B0502020104020203" pitchFamily="34" charset="0"/>
              </a:rPr>
              <a:t>：训练过参数化模型，得到最佳网络性能，以此为基准；</a:t>
            </a:r>
          </a:p>
          <a:p>
            <a:r>
              <a:rPr lang="zh-CN" altLang="en-US" b="1" dirty="0">
                <a:latin typeface="Gill Sans MT" panose="020B0502020104020203" pitchFamily="34" charset="0"/>
              </a:rPr>
              <a:t>剪枝 </a:t>
            </a:r>
            <a:r>
              <a:rPr lang="en-US" altLang="zh-CN" b="1" dirty="0">
                <a:latin typeface="Gill Sans MT" panose="020B0502020104020203" pitchFamily="34" charset="0"/>
              </a:rPr>
              <a:t>Pruning</a:t>
            </a:r>
            <a:r>
              <a:rPr lang="zh-CN" altLang="en-US" dirty="0">
                <a:latin typeface="Gill Sans MT" panose="020B0502020104020203" pitchFamily="34" charset="0"/>
              </a:rPr>
              <a:t>：根据算法对模型剪枝，调整网络结构中通道或层数，得到剪枝后的网络结构；</a:t>
            </a:r>
          </a:p>
          <a:p>
            <a:r>
              <a:rPr lang="zh-CN" altLang="en-US" b="1" dirty="0">
                <a:latin typeface="Gill Sans MT" panose="020B0502020104020203" pitchFamily="34" charset="0"/>
              </a:rPr>
              <a:t>微调 </a:t>
            </a:r>
            <a:r>
              <a:rPr lang="en-US" altLang="zh-CN" b="1" dirty="0">
                <a:latin typeface="Gill Sans MT" panose="020B0502020104020203" pitchFamily="34" charset="0"/>
              </a:rPr>
              <a:t>Finetune</a:t>
            </a:r>
            <a:r>
              <a:rPr lang="zh-CN" altLang="en-US" dirty="0">
                <a:latin typeface="Gill Sans MT" panose="020B0502020104020203" pitchFamily="34" charset="0"/>
              </a:rPr>
              <a:t>：在原数据集上进行微调，用于重新弥补因为剪枝后的稀疏模型丢失的精度性能。</a:t>
            </a:r>
          </a:p>
        </p:txBody>
      </p:sp>
      <p:pic>
        <p:nvPicPr>
          <p:cNvPr id="5" name="图片 4">
            <a:extLst>
              <a:ext uri="{FF2B5EF4-FFF2-40B4-BE49-F238E27FC236}">
                <a16:creationId xmlns:a16="http://schemas.microsoft.com/office/drawing/2014/main" id="{F006D9F7-3748-AD49-A200-5CEC415CE09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9949" y="3219330"/>
            <a:ext cx="7569200" cy="2959100"/>
          </a:xfrm>
          <a:prstGeom prst="rect">
            <a:avLst/>
          </a:prstGeom>
        </p:spPr>
      </p:pic>
    </p:spTree>
    <p:extLst>
      <p:ext uri="{BB962C8B-B14F-4D97-AF65-F5344CB8AC3E}">
        <p14:creationId xmlns:p14="http://schemas.microsoft.com/office/powerpoint/2010/main" val="278450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kumimoji="1" lang="zh-CN" altLang="en-US" dirty="0"/>
              <a:t>模型剪枝分类</a:t>
            </a:r>
          </a:p>
        </p:txBody>
      </p:sp>
      <p:sp>
        <p:nvSpPr>
          <p:cNvPr id="3" name="内容占位符 2">
            <a:extLst>
              <a:ext uri="{FF2B5EF4-FFF2-40B4-BE49-F238E27FC236}">
                <a16:creationId xmlns:a16="http://schemas.microsoft.com/office/drawing/2014/main" id="{F3C43D2E-BC8A-7F45-9EF4-F800FD5356B4}"/>
              </a:ext>
            </a:extLst>
          </p:cNvPr>
          <p:cNvSpPr>
            <a:spLocks noGrp="1"/>
          </p:cNvSpPr>
          <p:nvPr>
            <p:ph sz="half" idx="1"/>
          </p:nvPr>
        </p:nvSpPr>
        <p:spPr>
          <a:xfrm>
            <a:off x="623635" y="1351536"/>
            <a:ext cx="5290949" cy="1069352"/>
          </a:xfrm>
        </p:spPr>
        <p:txBody>
          <a:bodyPr/>
          <a:lstStyle/>
          <a:p>
            <a:r>
              <a:rPr lang="en-US" altLang="zh-CN" b="1" dirty="0">
                <a:latin typeface="Gill Sans MT" panose="020B0502020104020203" pitchFamily="34" charset="0"/>
              </a:rPr>
              <a:t>Unstructured Pruning</a:t>
            </a:r>
            <a:r>
              <a:rPr lang="zh-CN" altLang="en-US" b="1" dirty="0">
                <a:latin typeface="Gill Sans MT" panose="020B0502020104020203" pitchFamily="34" charset="0"/>
              </a:rPr>
              <a:t>（非结构化剪枝）</a:t>
            </a:r>
            <a:endParaRPr lang="en-US" altLang="zh-CN" b="1" dirty="0">
              <a:latin typeface="Gill Sans MT" panose="020B0502020104020203" pitchFamily="34" charset="0"/>
            </a:endParaRPr>
          </a:p>
          <a:p>
            <a:pPr lvl="1"/>
            <a:r>
              <a:rPr lang="zh-CN" altLang="en-US" dirty="0">
                <a:latin typeface="Gill Sans MT" panose="020B0502020104020203" pitchFamily="34" charset="0"/>
              </a:rPr>
              <a:t>随机对独立的权重或者神经元链接进行剪枝</a:t>
            </a:r>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7ABCD199-5041-0244-BBF2-2C23ACAC816F}"/>
              </a:ext>
            </a:extLst>
          </p:cNvPr>
          <p:cNvSpPr>
            <a:spLocks noGrp="1"/>
          </p:cNvSpPr>
          <p:nvPr>
            <p:ph sz="half" idx="10"/>
          </p:nvPr>
        </p:nvSpPr>
        <p:spPr>
          <a:xfrm>
            <a:off x="6296160" y="1351536"/>
            <a:ext cx="5290949" cy="1069352"/>
          </a:xfrm>
        </p:spPr>
        <p:txBody>
          <a:bodyPr/>
          <a:lstStyle/>
          <a:p>
            <a:r>
              <a:rPr lang="en-US" altLang="zh-CN" b="1" dirty="0">
                <a:latin typeface="Gill Sans MT" panose="020B0502020104020203" pitchFamily="34" charset="0"/>
              </a:rPr>
              <a:t>Structured Pruning</a:t>
            </a:r>
            <a:r>
              <a:rPr lang="zh-CN" altLang="en-US" b="1" dirty="0">
                <a:latin typeface="Gill Sans MT" panose="020B0502020104020203" pitchFamily="34" charset="0"/>
              </a:rPr>
              <a:t>（结构化剪枝）</a:t>
            </a:r>
            <a:endParaRPr lang="en-US" altLang="zh-CN" b="1" dirty="0">
              <a:latin typeface="Gill Sans MT" panose="020B0502020104020203" pitchFamily="34" charset="0"/>
            </a:endParaRPr>
          </a:p>
          <a:p>
            <a:pPr lvl="1"/>
            <a:r>
              <a:rPr lang="zh-CN" altLang="en-US" dirty="0">
                <a:latin typeface="Gill Sans MT" panose="020B0502020104020203" pitchFamily="34" charset="0"/>
              </a:rPr>
              <a:t>对 </a:t>
            </a:r>
            <a:r>
              <a:rPr lang="en-US" altLang="zh-CN" dirty="0">
                <a:latin typeface="Gill Sans MT" panose="020B0502020104020203" pitchFamily="34" charset="0"/>
              </a:rPr>
              <a:t>filter</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channel</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进行剪枝</a:t>
            </a:r>
            <a:endParaRPr lang="zh-CN" altLang="en-US" b="1" dirty="0">
              <a:latin typeface="Gill Sans MT" panose="020B0502020104020203" pitchFamily="34" charset="0"/>
            </a:endParaRPr>
          </a:p>
        </p:txBody>
      </p:sp>
      <p:pic>
        <p:nvPicPr>
          <p:cNvPr id="7" name="图片 6">
            <a:extLst>
              <a:ext uri="{FF2B5EF4-FFF2-40B4-BE49-F238E27FC236}">
                <a16:creationId xmlns:a16="http://schemas.microsoft.com/office/drawing/2014/main" id="{35DC9278-F120-BC4D-8438-7C213DE8FBB2}"/>
              </a:ext>
            </a:extLst>
          </p:cNvPr>
          <p:cNvPicPr>
            <a:picLocks noChangeAspect="1"/>
          </p:cNvPicPr>
          <p:nvPr/>
        </p:nvPicPr>
        <p:blipFill>
          <a:blip r:embed="rId2"/>
          <a:stretch>
            <a:fillRect/>
          </a:stretch>
        </p:blipFill>
        <p:spPr>
          <a:xfrm>
            <a:off x="2084074" y="2693545"/>
            <a:ext cx="8042597" cy="3484885"/>
          </a:xfrm>
          <a:prstGeom prst="rect">
            <a:avLst/>
          </a:prstGeom>
        </p:spPr>
      </p:pic>
    </p:spTree>
    <p:extLst>
      <p:ext uri="{BB962C8B-B14F-4D97-AF65-F5344CB8AC3E}">
        <p14:creationId xmlns:p14="http://schemas.microsoft.com/office/powerpoint/2010/main" val="82328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9E86C-0DC4-EA45-A141-A01736030C28}"/>
              </a:ext>
            </a:extLst>
          </p:cNvPr>
          <p:cNvSpPr>
            <a:spLocks noGrp="1"/>
          </p:cNvSpPr>
          <p:nvPr>
            <p:ph type="title"/>
          </p:nvPr>
        </p:nvSpPr>
        <p:spPr/>
        <p:txBody>
          <a:bodyPr/>
          <a:lstStyle/>
          <a:p>
            <a:r>
              <a:rPr kumimoji="1" lang="en-US" altLang="zh-CN" dirty="0"/>
              <a:t>To prune, or not to prune: exploring the efﬁcacy of pruning for model compression</a:t>
            </a:r>
            <a:endParaRPr kumimoji="1" lang="zh-CN" altLang="en-US" dirty="0"/>
          </a:p>
        </p:txBody>
      </p:sp>
      <p:sp>
        <p:nvSpPr>
          <p:cNvPr id="3" name="内容占位符 2">
            <a:extLst>
              <a:ext uri="{FF2B5EF4-FFF2-40B4-BE49-F238E27FC236}">
                <a16:creationId xmlns:a16="http://schemas.microsoft.com/office/drawing/2014/main" id="{00A48F60-65C9-124E-97C6-A4A82395C952}"/>
              </a:ext>
            </a:extLst>
          </p:cNvPr>
          <p:cNvSpPr>
            <a:spLocks noGrp="1"/>
          </p:cNvSpPr>
          <p:nvPr>
            <p:ph sz="half" idx="1"/>
          </p:nvPr>
        </p:nvSpPr>
        <p:spPr>
          <a:xfrm>
            <a:off x="623636" y="1988840"/>
            <a:ext cx="4830544" cy="4104456"/>
          </a:xfrm>
        </p:spPr>
        <p:txBody>
          <a:bodyPr/>
          <a:lstStyle/>
          <a:p>
            <a:pPr marL="342900" indent="-342900">
              <a:buFont typeface="+mj-lt"/>
              <a:buAutoNum type="arabicPeriod"/>
            </a:pPr>
            <a:r>
              <a:rPr lang="zh-CN" altLang="en-US" dirty="0"/>
              <a:t>在内存占用相同情况下，大稀疏模型比小密集模型实现了更高的精度。</a:t>
            </a:r>
          </a:p>
          <a:p>
            <a:pPr marL="342900" indent="-342900">
              <a:buFont typeface="+mj-lt"/>
              <a:buAutoNum type="arabicPeriod"/>
            </a:pPr>
            <a:r>
              <a:rPr lang="zh-CN" altLang="en-US" dirty="0"/>
              <a:t>经过剪枝之后稀疏模型要优于，同体积非稀疏模型。</a:t>
            </a:r>
          </a:p>
          <a:p>
            <a:pPr marL="342900" indent="-342900">
              <a:buFont typeface="+mj-lt"/>
              <a:buAutoNum type="arabicPeriod"/>
            </a:pPr>
            <a:r>
              <a:rPr lang="zh-CN" altLang="en-US" dirty="0"/>
              <a:t>资源有限的情况下，剪枝是比较有效的模型压缩策略。</a:t>
            </a:r>
          </a:p>
          <a:p>
            <a:pPr marL="342900" indent="-342900">
              <a:buFont typeface="+mj-lt"/>
              <a:buAutoNum type="arabicPeriod"/>
            </a:pPr>
            <a:r>
              <a:rPr lang="zh-CN" altLang="en-US" dirty="0"/>
              <a:t>优化点还可以往硬件稀疏矩阵储存方向发展。</a:t>
            </a:r>
            <a:endParaRPr kumimoji="1" lang="zh-CN" altLang="en-US" dirty="0"/>
          </a:p>
        </p:txBody>
      </p:sp>
      <p:pic>
        <p:nvPicPr>
          <p:cNvPr id="4" name="图片 3">
            <a:extLst>
              <a:ext uri="{FF2B5EF4-FFF2-40B4-BE49-F238E27FC236}">
                <a16:creationId xmlns:a16="http://schemas.microsoft.com/office/drawing/2014/main" id="{D155773A-A16D-5843-AB4F-3A39CC9D4F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6057" y="1772816"/>
            <a:ext cx="6118948" cy="2295595"/>
          </a:xfrm>
          <a:prstGeom prst="rect">
            <a:avLst/>
          </a:prstGeom>
        </p:spPr>
      </p:pic>
      <p:pic>
        <p:nvPicPr>
          <p:cNvPr id="6" name="图片 5">
            <a:extLst>
              <a:ext uri="{FF2B5EF4-FFF2-40B4-BE49-F238E27FC236}">
                <a16:creationId xmlns:a16="http://schemas.microsoft.com/office/drawing/2014/main" id="{791C7684-1B0F-8E4A-8523-52F0D293C0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4180" y="4321750"/>
            <a:ext cx="5629720" cy="1699538"/>
          </a:xfrm>
          <a:prstGeom prst="rect">
            <a:avLst/>
          </a:prstGeom>
        </p:spPr>
      </p:pic>
    </p:spTree>
    <p:extLst>
      <p:ext uri="{BB962C8B-B14F-4D97-AF65-F5344CB8AC3E}">
        <p14:creationId xmlns:p14="http://schemas.microsoft.com/office/powerpoint/2010/main" val="96288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ACF2083-A217-444E-900F-D62AB8B46654}"/>
              </a:ext>
            </a:extLst>
          </p:cNvPr>
          <p:cNvSpPr txBox="1">
            <a:spLocks/>
          </p:cNvSpPr>
          <p:nvPr/>
        </p:nvSpPr>
        <p:spPr>
          <a:xfrm>
            <a:off x="623635" y="142801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latin typeface="Gill Sans MT" panose="020B0502020104020203" pitchFamily="34" charset="0"/>
              </a:rPr>
              <a:t>提供不同的 </a:t>
            </a:r>
            <a:r>
              <a:rPr lang="en-US" altLang="zh-CN" sz="2400" b="1" dirty="0">
                <a:latin typeface="Gill Sans MT" panose="020B0502020104020203" pitchFamily="34" charset="0"/>
              </a:rPr>
              <a:t>bit</a:t>
            </a:r>
            <a:r>
              <a:rPr lang="zh-CN" altLang="en-US" sz="2400" b="1" dirty="0">
                <a:latin typeface="Gill Sans MT" panose="020B0502020104020203" pitchFamily="34" charset="0"/>
              </a:rPr>
              <a:t> 位数 </a:t>
            </a:r>
          </a:p>
          <a:p>
            <a:pPr marL="694190" lvl="1" indent="-457200"/>
            <a:r>
              <a:rPr lang="zh-CN" altLang="en-US" sz="2200" dirty="0">
                <a:latin typeface="Gill Sans MT" panose="020B0502020104020203" pitchFamily="34" charset="0"/>
              </a:rPr>
              <a:t>对于低比特量化相关的研究落地提供 </a:t>
            </a:r>
            <a:r>
              <a:rPr lang="en-US" altLang="zh-CN" sz="2200" dirty="0">
                <a:latin typeface="Gill Sans MT" panose="020B0502020104020203" pitchFamily="34" charset="0"/>
              </a:rPr>
              <a:t>int8/int4</a:t>
            </a:r>
            <a:r>
              <a:rPr lang="zh-CN" altLang="en-US" sz="2200" dirty="0">
                <a:latin typeface="Gill Sans MT" panose="020B0502020104020203" pitchFamily="34" charset="0"/>
              </a:rPr>
              <a:t> 甚至更低的精度</a:t>
            </a:r>
          </a:p>
          <a:p>
            <a:pPr marL="694190" lvl="1" indent="-457200"/>
            <a:r>
              <a:rPr lang="zh-CN" altLang="en-US" sz="2200" dirty="0">
                <a:latin typeface="Gill Sans MT" panose="020B0502020104020203" pitchFamily="34" charset="0"/>
              </a:rPr>
              <a:t>在</a:t>
            </a:r>
            <a:r>
              <a:rPr lang="zh-CN" altLang="en-US" sz="2400" dirty="0">
                <a:latin typeface="Gill Sans MT" panose="020B0502020104020203" pitchFamily="34" charset="0"/>
              </a:rPr>
              <a:t> </a:t>
            </a:r>
            <a:r>
              <a:rPr lang="en-US" altLang="zh-CN" sz="2400" dirty="0">
                <a:latin typeface="Gill Sans MT" panose="020B0502020104020203" pitchFamily="34" charset="0"/>
              </a:rPr>
              <a:t>M-bits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E-bits</a:t>
            </a:r>
            <a:r>
              <a:rPr lang="zh-CN" altLang="en-US" sz="2400" dirty="0">
                <a:latin typeface="Gill Sans MT" panose="020B0502020104020203" pitchFamily="34" charset="0"/>
              </a:rPr>
              <a:t> 之间权衡 </a:t>
            </a:r>
            <a:r>
              <a:rPr lang="en-US" altLang="zh-CN" sz="2400" dirty="0">
                <a:latin typeface="Gill Sans MT" panose="020B0502020104020203" pitchFamily="34" charset="0"/>
              </a:rPr>
              <a:t>Tradeoff </a:t>
            </a:r>
            <a:r>
              <a:rPr lang="zh-CN" altLang="en-US" sz="2400" dirty="0">
                <a:latin typeface="Gill Sans MT" panose="020B0502020104020203" pitchFamily="34" charset="0"/>
              </a:rPr>
              <a:t>（如 </a:t>
            </a:r>
            <a:r>
              <a:rPr lang="en-US" altLang="zh-CN" sz="2400" dirty="0">
                <a:latin typeface="Gill Sans MT" panose="020B0502020104020203" pitchFamily="34" charset="0"/>
              </a:rPr>
              <a:t>TF32/BF16</a:t>
            </a:r>
            <a:r>
              <a:rPr lang="zh-CN" altLang="en-US" sz="2400" dirty="0">
                <a:latin typeface="Gill Sans MT" panose="020B0502020104020203" pitchFamily="34" charset="0"/>
              </a:rPr>
              <a:t>）</a:t>
            </a:r>
            <a:endParaRPr lang="zh-CN" altLang="en-US"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利用硬件提供稀疏计算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硬件上减少 </a:t>
            </a:r>
            <a:r>
              <a:rPr lang="en-US" altLang="zh-CN" sz="2200" dirty="0">
                <a:latin typeface="Gill Sans MT" panose="020B0502020104020203" pitchFamily="34" charset="0"/>
              </a:rPr>
              <a:t>0 </a:t>
            </a:r>
            <a:r>
              <a:rPr lang="zh-CN" altLang="en-US" sz="2200" dirty="0">
                <a:latin typeface="Gill Sans MT" panose="020B0502020104020203" pitchFamily="34" charset="0"/>
              </a:rPr>
              <a:t>值的重复计算</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减少网络模型对内存的需求，稀疏化网络模型结构</a:t>
            </a:r>
            <a:endParaRPr lang="en-US" altLang="zh-CN" sz="2200" dirty="0">
              <a:latin typeface="Gill Sans MT" panose="020B0502020104020203" pitchFamily="34" charset="0"/>
            </a:endParaRPr>
          </a:p>
        </p:txBody>
      </p:sp>
      <p:sp>
        <p:nvSpPr>
          <p:cNvPr id="6" name="标题 5">
            <a:extLst>
              <a:ext uri="{FF2B5EF4-FFF2-40B4-BE49-F238E27FC236}">
                <a16:creationId xmlns:a16="http://schemas.microsoft.com/office/drawing/2014/main" id="{0F13727A-ED9B-4B40-BA6F-C00110D482CA}"/>
              </a:ext>
            </a:extLst>
          </p:cNvPr>
          <p:cNvSpPr>
            <a:spLocks noGrp="1"/>
          </p:cNvSpPr>
          <p:nvPr>
            <p:ph type="title"/>
          </p:nvPr>
        </p:nvSpPr>
        <p:spPr/>
        <p:txBody>
          <a:bodyPr/>
          <a:lstStyle/>
          <a:p>
            <a:r>
              <a:rPr lang="en-US" altLang="zh-CN" dirty="0"/>
              <a:t>AI</a:t>
            </a:r>
            <a:r>
              <a:rPr lang="zh-CN" altLang="en-US" dirty="0"/>
              <a:t> 计算模式思考 </a:t>
            </a:r>
            <a:r>
              <a:rPr lang="en-US" altLang="zh-CN" dirty="0"/>
              <a:t>(II)</a:t>
            </a:r>
            <a:endParaRPr lang="zh-CN" altLang="en-US" dirty="0"/>
          </a:p>
        </p:txBody>
      </p:sp>
    </p:spTree>
    <p:extLst>
      <p:ext uri="{BB962C8B-B14F-4D97-AF65-F5344CB8AC3E}">
        <p14:creationId xmlns:p14="http://schemas.microsoft.com/office/powerpoint/2010/main" val="155229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r>
              <a:rPr kumimoji="1" lang="en-US" altLang="zh-CN" sz="1200" dirty="0">
                <a:latin typeface="Gill Sans MT" panose="020B0502020104020203" pitchFamily="34" charset="0"/>
                <a:hlinkClick r:id="rId2"/>
              </a:rPr>
              <a:t>https://www.knime.com/blog/a-friendly-introduction-to-deep-neural-networks</a:t>
            </a:r>
            <a:endParaRPr kumimoji="1" lang="en-US" altLang="zh-CN" sz="1200" dirty="0">
              <a:latin typeface="Gill Sans MT" panose="020B0502020104020203" pitchFamily="34" charset="0"/>
            </a:endParaRPr>
          </a:p>
          <a:p>
            <a:pPr marL="457200" indent="-457200">
              <a:buFont typeface="+mj-lt"/>
              <a:buAutoNum type="arabicPeriod"/>
            </a:pPr>
            <a:r>
              <a:rPr kumimoji="1" lang="en-US" altLang="zh-CN" sz="1200" dirty="0">
                <a:latin typeface="Gill Sans MT" panose="020B0502020104020203" pitchFamily="34" charset="0"/>
                <a:hlinkClick r:id="rId3"/>
              </a:rPr>
              <a:t>https://machine-learning.paperspace.com/wiki/activation-function</a:t>
            </a:r>
            <a:endParaRPr kumimoji="1" lang="en-US" altLang="zh-CN" sz="1200" dirty="0">
              <a:latin typeface="Gill Sans MT" panose="020B0502020104020203" pitchFamily="34" charset="0"/>
            </a:endParaRPr>
          </a:p>
          <a:p>
            <a:pPr marL="457200" indent="-457200">
              <a:buFont typeface="+mj-lt"/>
              <a:buAutoNum type="arabicPeriod"/>
            </a:pPr>
            <a:r>
              <a:rPr kumimoji="1" lang="en-US" altLang="zh-CN" sz="1200" dirty="0">
                <a:latin typeface="Gill Sans MT" panose="020B0502020104020203" pitchFamily="34" charset="0"/>
                <a:hlinkClick r:id="rId4"/>
              </a:rPr>
              <a:t>https://developer.nvidia.com/blog/accelerating-ai-training-with-tf32-tensor-cores/</a:t>
            </a:r>
            <a:endParaRPr kumimoji="1" lang="en-US" altLang="zh-CN" sz="1200"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buNone/>
            </a:pPr>
            <a:r>
              <a:rPr kumimoji="1" lang="en-US" altLang="zh-CN" sz="9600" b="1" dirty="0">
                <a:solidFill>
                  <a:srgbClr val="C00000"/>
                </a:solidFill>
                <a:latin typeface="Futura Medium" panose="020B0602020204020303" pitchFamily="34" charset="-79"/>
                <a:cs typeface="Futura Medium" panose="020B0602020204020303" pitchFamily="34" charset="-79"/>
              </a:rPr>
              <a:t>AI</a:t>
            </a:r>
            <a:r>
              <a:rPr kumimoji="1" lang="zh-CN" altLang="en-US" sz="9600" b="1" dirty="0">
                <a:solidFill>
                  <a:srgbClr val="C00000"/>
                </a:solidFill>
                <a:latin typeface="Futura Medium" panose="020B0602020204020303" pitchFamily="34" charset="-79"/>
                <a:cs typeface="Futura Medium" panose="020B0602020204020303" pitchFamily="34" charset="-79"/>
              </a:rPr>
              <a:t>的发展和范式</a:t>
            </a:r>
          </a:p>
        </p:txBody>
      </p:sp>
    </p:spTree>
    <p:extLst>
      <p:ext uri="{BB962C8B-B14F-4D97-AF65-F5344CB8AC3E}">
        <p14:creationId xmlns:p14="http://schemas.microsoft.com/office/powerpoint/2010/main" val="384745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19283-2F02-A748-831E-D07FAD06D833}"/>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总体发展路线</a:t>
            </a:r>
          </a:p>
        </p:txBody>
      </p:sp>
      <p:pic>
        <p:nvPicPr>
          <p:cNvPr id="5" name="内容占位符 4">
            <a:extLst>
              <a:ext uri="{FF2B5EF4-FFF2-40B4-BE49-F238E27FC236}">
                <a16:creationId xmlns:a16="http://schemas.microsoft.com/office/drawing/2014/main" id="{A659707B-0BEA-3841-B65C-7EF470E3D826}"/>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43663" y="1772816"/>
            <a:ext cx="11109435" cy="4194849"/>
          </a:xfrm>
        </p:spPr>
      </p:pic>
    </p:spTree>
    <p:extLst>
      <p:ext uri="{BB962C8B-B14F-4D97-AF65-F5344CB8AC3E}">
        <p14:creationId xmlns:p14="http://schemas.microsoft.com/office/powerpoint/2010/main" val="35818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D6C7D6-CE4A-EB45-BAA3-2B0667B6DC89}"/>
              </a:ext>
            </a:extLst>
          </p:cNvPr>
          <p:cNvSpPr>
            <a:spLocks noGrp="1"/>
          </p:cNvSpPr>
          <p:nvPr>
            <p:ph type="title"/>
          </p:nvPr>
        </p:nvSpPr>
        <p:spPr/>
        <p:txBody>
          <a:bodyPr/>
          <a:lstStyle/>
          <a:p>
            <a:r>
              <a:rPr kumimoji="1" lang="en-US" altLang="zh-CN" dirty="0"/>
              <a:t>AI</a:t>
            </a:r>
            <a:r>
              <a:rPr kumimoji="1" lang="zh-CN" altLang="en-US" dirty="0"/>
              <a:t> 三大范式</a:t>
            </a:r>
            <a:endParaRPr lang="zh-CN" altLang="en-US" dirty="0"/>
          </a:p>
        </p:txBody>
      </p:sp>
      <p:pic>
        <p:nvPicPr>
          <p:cNvPr id="9" name="图片 8">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1556792"/>
            <a:ext cx="5040747" cy="4481958"/>
          </a:xfrm>
          <a:prstGeom prst="rect">
            <a:avLst/>
          </a:prstGeom>
        </p:spPr>
      </p:pic>
    </p:spTree>
    <p:extLst>
      <p:ext uri="{BB962C8B-B14F-4D97-AF65-F5344CB8AC3E}">
        <p14:creationId xmlns:p14="http://schemas.microsoft.com/office/powerpoint/2010/main" val="229793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D6C7D6-CE4A-EB45-BAA3-2B0667B6DC89}"/>
              </a:ext>
            </a:extLst>
          </p:cNvPr>
          <p:cNvSpPr>
            <a:spLocks noGrp="1"/>
          </p:cNvSpPr>
          <p:nvPr>
            <p:ph type="title"/>
          </p:nvPr>
        </p:nvSpPr>
        <p:spPr/>
        <p:txBody>
          <a:bodyPr/>
          <a:lstStyle/>
          <a:p>
            <a:r>
              <a:rPr kumimoji="1" lang="en-US" altLang="zh-CN" dirty="0"/>
              <a:t>AI</a:t>
            </a:r>
            <a:r>
              <a:rPr kumimoji="1" lang="zh-CN" altLang="en-US" dirty="0"/>
              <a:t> 三大范式流程</a:t>
            </a:r>
            <a:endParaRPr lang="zh-CN" altLang="en-US" dirty="0"/>
          </a:p>
        </p:txBody>
      </p:sp>
      <p:pic>
        <p:nvPicPr>
          <p:cNvPr id="3" name="图片 2">
            <a:extLst>
              <a:ext uri="{FF2B5EF4-FFF2-40B4-BE49-F238E27FC236}">
                <a16:creationId xmlns:a16="http://schemas.microsoft.com/office/drawing/2014/main" id="{4FB32603-81AA-D341-ABDD-22A56FEB9A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2570" y="1772816"/>
            <a:ext cx="11191622" cy="3919190"/>
          </a:xfrm>
          <a:prstGeom prst="rect">
            <a:avLst/>
          </a:prstGeom>
        </p:spPr>
      </p:pic>
    </p:spTree>
    <p:extLst>
      <p:ext uri="{BB962C8B-B14F-4D97-AF65-F5344CB8AC3E}">
        <p14:creationId xmlns:p14="http://schemas.microsoft.com/office/powerpoint/2010/main" val="323779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网络模型结构</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设计</a:t>
            </a:r>
            <a:r>
              <a:rPr kumimoji="1" lang="en-US" altLang="zh-CN" sz="9600" b="1" dirty="0">
                <a:solidFill>
                  <a:srgbClr val="C00000"/>
                </a:solidFill>
                <a:latin typeface="Futura Medium" panose="020B0602020204020303" pitchFamily="34" charset="-79"/>
                <a:cs typeface="Futura Medium" panose="020B0602020204020303" pitchFamily="34" charset="-79"/>
              </a:rPr>
              <a:t>&amp;</a:t>
            </a:r>
            <a:r>
              <a:rPr kumimoji="1" lang="zh-CN" altLang="en-US" sz="9600" b="1" dirty="0">
                <a:solidFill>
                  <a:srgbClr val="C00000"/>
                </a:solidFill>
                <a:latin typeface="Futura Medium" panose="020B0602020204020303" pitchFamily="34" charset="-79"/>
                <a:cs typeface="Futura Medium" panose="020B0602020204020303" pitchFamily="34" charset="-79"/>
              </a:rPr>
              <a:t>演进</a:t>
            </a:r>
          </a:p>
        </p:txBody>
      </p:sp>
    </p:spTree>
    <p:extLst>
      <p:ext uri="{BB962C8B-B14F-4D97-AF65-F5344CB8AC3E}">
        <p14:creationId xmlns:p14="http://schemas.microsoft.com/office/powerpoint/2010/main" val="69121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F764F9A-1945-6D48-978C-207744EF6DF8}"/>
              </a:ext>
            </a:extLst>
          </p:cNvPr>
          <p:cNvSpPr>
            <a:spLocks noGrp="1"/>
          </p:cNvSpPr>
          <p:nvPr>
            <p:ph type="title"/>
          </p:nvPr>
        </p:nvSpPr>
        <p:spPr/>
        <p:txBody>
          <a:bodyPr/>
          <a:lstStyle/>
          <a:p>
            <a:r>
              <a:rPr lang="zh-CN" altLang="en-US" dirty="0"/>
              <a:t>什么是神经网络？</a:t>
            </a:r>
          </a:p>
        </p:txBody>
      </p:sp>
      <p:sp>
        <p:nvSpPr>
          <p:cNvPr id="9" name="矩形 8">
            <a:extLst>
              <a:ext uri="{FF2B5EF4-FFF2-40B4-BE49-F238E27FC236}">
                <a16:creationId xmlns:a16="http://schemas.microsoft.com/office/drawing/2014/main" id="{48587A83-5B25-7049-80FB-8B8094E7A224}"/>
              </a:ext>
            </a:extLst>
          </p:cNvPr>
          <p:cNvSpPr/>
          <p:nvPr/>
        </p:nvSpPr>
        <p:spPr>
          <a:xfrm>
            <a:off x="4065923" y="6258676"/>
            <a:ext cx="5986832" cy="369332"/>
          </a:xfrm>
          <a:prstGeom prst="rect">
            <a:avLst/>
          </a:prstGeom>
        </p:spPr>
        <p:txBody>
          <a:bodyPr wrap="none">
            <a:spAutoFit/>
          </a:bodyPr>
          <a:lstStyle/>
          <a:p>
            <a:r>
              <a:rPr lang="zh-CN" altLang="en-US" dirty="0">
                <a:solidFill>
                  <a:srgbClr val="00FA00"/>
                </a:solidFill>
              </a:rPr>
              <a:t>https://ai.googleblog.com/2017/11/feature-visualization.html</a:t>
            </a:r>
          </a:p>
        </p:txBody>
      </p:sp>
      <p:pic>
        <p:nvPicPr>
          <p:cNvPr id="11" name="图片 10">
            <a:extLst>
              <a:ext uri="{FF2B5EF4-FFF2-40B4-BE49-F238E27FC236}">
                <a16:creationId xmlns:a16="http://schemas.microsoft.com/office/drawing/2014/main" id="{61A332EE-6FC7-214F-85FE-36EF2B117F35}"/>
              </a:ext>
            </a:extLst>
          </p:cNvPr>
          <p:cNvPicPr>
            <a:picLocks noChangeAspect="1"/>
          </p:cNvPicPr>
          <p:nvPr/>
        </p:nvPicPr>
        <p:blipFill>
          <a:blip r:embed="rId2"/>
          <a:stretch>
            <a:fillRect/>
          </a:stretch>
        </p:blipFill>
        <p:spPr>
          <a:xfrm>
            <a:off x="851608" y="1841418"/>
            <a:ext cx="10340713" cy="3757126"/>
          </a:xfrm>
          <a:prstGeom prst="rect">
            <a:avLst/>
          </a:prstGeom>
        </p:spPr>
      </p:pic>
    </p:spTree>
    <p:extLst>
      <p:ext uri="{BB962C8B-B14F-4D97-AF65-F5344CB8AC3E}">
        <p14:creationId xmlns:p14="http://schemas.microsoft.com/office/powerpoint/2010/main" val="146311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34797</TotalTime>
  <Words>1103</Words>
  <Application>Microsoft Macintosh PowerPoint</Application>
  <PresentationFormat>自定义</PresentationFormat>
  <Paragraphs>297</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31</vt:i4>
      </vt:variant>
    </vt:vector>
  </HeadingPairs>
  <TitlesOfParts>
    <vt:vector size="50"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AI 总体发展路线</vt:lpstr>
      <vt:lpstr>AI 三大范式</vt:lpstr>
      <vt:lpstr>AI 三大范式流程</vt:lpstr>
      <vt:lpstr>PowerPoint 演示文稿</vt:lpstr>
      <vt:lpstr>什么是神经网络？</vt:lpstr>
      <vt:lpstr>神经网络可视化</vt:lpstr>
      <vt:lpstr>神经网络主要计算：权重求和</vt:lpstr>
      <vt:lpstr>主流的网络模型结构 (I)</vt:lpstr>
      <vt:lpstr>主流的网络模型结构 (II)</vt:lpstr>
      <vt:lpstr>卷积计算 Convolution in CNN</vt:lpstr>
      <vt:lpstr>卷积计算 Convolution in CNN</vt:lpstr>
      <vt:lpstr>卷积计算 Convolution in CNN</vt:lpstr>
      <vt:lpstr>卷积计算 Convolution in CNN</vt:lpstr>
      <vt:lpstr>经典网络模型</vt:lpstr>
      <vt:lpstr>经典网络模型</vt:lpstr>
      <vt:lpstr>AI 计算模式思考 (I)</vt:lpstr>
      <vt:lpstr>PowerPoint 演示文稿</vt:lpstr>
      <vt:lpstr>量化压缩 vs 网络剪枝</vt:lpstr>
      <vt:lpstr>低比特量化特征</vt:lpstr>
      <vt:lpstr>量化的方式</vt:lpstr>
      <vt:lpstr>模型量化相关的研究热点</vt:lpstr>
      <vt:lpstr>Pruning – Make weights Sparse</vt:lpstr>
      <vt:lpstr>模型剪枝分类</vt:lpstr>
      <vt:lpstr>To prune, or not to prune: exploring the efﬁcacy of pruning for model compression</vt:lpstr>
      <vt:lpstr>AI 计算模式思考 (II)</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5737</cp:revision>
  <dcterms:created xsi:type="dcterms:W3CDTF">2015-01-14T10:38:57Z</dcterms:created>
  <dcterms:modified xsi:type="dcterms:W3CDTF">2024-05-26T01:06:13Z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